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handoutMasterIdLst>
    <p:handoutMasterId r:id="rId19"/>
  </p:handoutMasterIdLst>
  <p:sldIdLst>
    <p:sldId id="256" r:id="rId2"/>
    <p:sldId id="265" r:id="rId3"/>
    <p:sldId id="266" r:id="rId4"/>
    <p:sldId id="257" r:id="rId5"/>
    <p:sldId id="258" r:id="rId6"/>
    <p:sldId id="259" r:id="rId7"/>
    <p:sldId id="267" r:id="rId8"/>
    <p:sldId id="260" r:id="rId9"/>
    <p:sldId id="261" r:id="rId10"/>
    <p:sldId id="262" r:id="rId11"/>
    <p:sldId id="263" r:id="rId12"/>
    <p:sldId id="264" r:id="rId13"/>
    <p:sldId id="268" r:id="rId14"/>
    <p:sldId id="269" r:id="rId15"/>
    <p:sldId id="270" r:id="rId16"/>
    <p:sldId id="271"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p:scale>
          <a:sx n="72" d="100"/>
          <a:sy n="72" d="100"/>
        </p:scale>
        <p:origin x="-966" y="-918"/>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notesViewPr>
    <p:cSldViewPr>
      <p:cViewPr varScale="1">
        <p:scale>
          <a:sx n="83" d="100"/>
          <a:sy n="83" d="100"/>
        </p:scale>
        <p:origin x="-1992" y="-7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F2E2E43-3DAE-4F7A-B85E-2DDB9007F5A8}" type="datetimeFigureOut">
              <a:rPr lang="en-US" smtClean="0"/>
              <a:pPr/>
              <a:t>8/16/2010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A5C6943-4C20-43AC-837A-CF63F1370E84}" type="slidenum">
              <a:rPr lang="en-US" smtClean="0"/>
              <a:pPr/>
              <a:t>‹#›</a:t>
            </a:fld>
            <a:endParaRPr lang="en-US"/>
          </a:p>
        </p:txBody>
      </p:sp>
    </p:spTree>
    <p:extLst>
      <p:ext uri="{BB962C8B-B14F-4D97-AF65-F5344CB8AC3E}">
        <p14:creationId xmlns="" xmlns:p14="http://schemas.microsoft.com/office/powerpoint/2010/main" val="822238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7EBC805-FB90-4E48-B33E-5ED27C8D7719}" type="datetimeFigureOut">
              <a:rPr lang="en-US" smtClean="0"/>
              <a:pPr/>
              <a:t>8/16/2010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8986B0B-DE9A-4241-92D6-9F089C096E8F}" type="slidenum">
              <a:rPr lang="en-US" smtClean="0"/>
              <a:pPr/>
              <a:t>‹#›</a:t>
            </a:fld>
            <a:endParaRPr lang="en-US"/>
          </a:p>
        </p:txBody>
      </p:sp>
    </p:spTree>
    <p:extLst>
      <p:ext uri="{BB962C8B-B14F-4D97-AF65-F5344CB8AC3E}">
        <p14:creationId xmlns="" xmlns:p14="http://schemas.microsoft.com/office/powerpoint/2010/main" val="38365252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8986B0B-DE9A-4241-92D6-9F089C096E8F}" type="slidenum">
              <a:rPr lang="en-US" smtClean="0"/>
              <a:pPr/>
              <a:t>1</a:t>
            </a:fld>
            <a:endParaRPr lang="en-US"/>
          </a:p>
        </p:txBody>
      </p:sp>
    </p:spTree>
    <p:extLst>
      <p:ext uri="{BB962C8B-B14F-4D97-AF65-F5344CB8AC3E}">
        <p14:creationId xmlns="" xmlns:p14="http://schemas.microsoft.com/office/powerpoint/2010/main" val="31286336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When you’re reporting on a story, your information must be factual and unbiased. You collect information by doing research and conducting interviews.</a:t>
            </a:r>
          </a:p>
          <a:p>
            <a:endParaRPr lang="en-US" dirty="0"/>
          </a:p>
        </p:txBody>
      </p:sp>
      <p:sp>
        <p:nvSpPr>
          <p:cNvPr id="4" name="Slide Number Placeholder 3"/>
          <p:cNvSpPr>
            <a:spLocks noGrp="1"/>
          </p:cNvSpPr>
          <p:nvPr>
            <p:ph type="sldNum" sz="quarter" idx="10"/>
          </p:nvPr>
        </p:nvSpPr>
        <p:spPr/>
        <p:txBody>
          <a:bodyPr/>
          <a:lstStyle/>
          <a:p>
            <a:fld id="{38986B0B-DE9A-4241-92D6-9F089C096E8F}" type="slidenum">
              <a:rPr lang="en-US" smtClean="0"/>
              <a:pPr/>
              <a:t>8</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When you are reporting on a story, keep in mind you need to answer the 5 </a:t>
            </a:r>
            <a:r>
              <a:rPr lang="en-US" dirty="0" err="1" smtClean="0"/>
              <a:t>ws</a:t>
            </a:r>
            <a:r>
              <a:rPr lang="en-US" dirty="0" smtClean="0"/>
              <a:t> and 1 h in your article. Take notes on what you see around you and ask a lot of questions.</a:t>
            </a:r>
          </a:p>
          <a:p>
            <a:endParaRPr lang="en-US" dirty="0"/>
          </a:p>
        </p:txBody>
      </p:sp>
      <p:sp>
        <p:nvSpPr>
          <p:cNvPr id="4" name="Slide Number Placeholder 3"/>
          <p:cNvSpPr>
            <a:spLocks noGrp="1"/>
          </p:cNvSpPr>
          <p:nvPr>
            <p:ph type="sldNum" sz="quarter" idx="10"/>
          </p:nvPr>
        </p:nvSpPr>
        <p:spPr/>
        <p:txBody>
          <a:bodyPr/>
          <a:lstStyle/>
          <a:p>
            <a:fld id="{38986B0B-DE9A-4241-92D6-9F089C096E8F}" type="slidenum">
              <a:rPr lang="en-US" smtClean="0"/>
              <a:pPr/>
              <a:t>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When it’s time to get started writing…….. </a:t>
            </a:r>
          </a:p>
          <a:p>
            <a:endParaRPr lang="en-US" dirty="0"/>
          </a:p>
        </p:txBody>
      </p:sp>
      <p:sp>
        <p:nvSpPr>
          <p:cNvPr id="4" name="Slide Number Placeholder 3"/>
          <p:cNvSpPr>
            <a:spLocks noGrp="1"/>
          </p:cNvSpPr>
          <p:nvPr>
            <p:ph type="sldNum" sz="quarter" idx="10"/>
          </p:nvPr>
        </p:nvSpPr>
        <p:spPr/>
        <p:txBody>
          <a:bodyPr/>
          <a:lstStyle/>
          <a:p>
            <a:fld id="{38986B0B-DE9A-4241-92D6-9F089C096E8F}" type="slidenum">
              <a:rPr lang="en-US" smtClean="0"/>
              <a:pPr/>
              <a:t>10</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8986B0B-DE9A-4241-92D6-9F089C096E8F}" type="slidenum">
              <a:rPr lang="en-US" smtClean="0"/>
              <a:pPr/>
              <a:t>11</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8986B0B-DE9A-4241-92D6-9F089C096E8F}" type="slidenum">
              <a:rPr lang="en-US" smtClean="0"/>
              <a:pPr/>
              <a:t>12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A811410-0D03-4A0A-91A0-92232387D8DF}" type="datetimeFigureOut">
              <a:rPr lang="en-US" smtClean="0"/>
              <a:pPr/>
              <a:t>8/16/2010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D2CD94-C954-4886-9640-FFA11697E3E3}" type="slidenum">
              <a:rPr lang="en-US" smtClean="0"/>
              <a:pPr/>
              <a:t>‹#›</a:t>
            </a:fld>
            <a:endParaRPr lang="en-US"/>
          </a:p>
        </p:txBody>
      </p:sp>
    </p:spTree>
    <p:extLst>
      <p:ext uri="{BB962C8B-B14F-4D97-AF65-F5344CB8AC3E}">
        <p14:creationId xmlns="" xmlns:p14="http://schemas.microsoft.com/office/powerpoint/2010/main" val="1062334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A811410-0D03-4A0A-91A0-92232387D8DF}" type="datetimeFigureOut">
              <a:rPr lang="en-US" smtClean="0"/>
              <a:pPr/>
              <a:t>8/16/2010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D2CD94-C954-4886-9640-FFA11697E3E3}" type="slidenum">
              <a:rPr lang="en-US" smtClean="0"/>
              <a:pPr/>
              <a:t>‹#›</a:t>
            </a:fld>
            <a:endParaRPr lang="en-US"/>
          </a:p>
        </p:txBody>
      </p:sp>
    </p:spTree>
    <p:extLst>
      <p:ext uri="{BB962C8B-B14F-4D97-AF65-F5344CB8AC3E}">
        <p14:creationId xmlns="" xmlns:p14="http://schemas.microsoft.com/office/powerpoint/2010/main" val="41719390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A811410-0D03-4A0A-91A0-92232387D8DF}" type="datetimeFigureOut">
              <a:rPr lang="en-US" smtClean="0"/>
              <a:pPr/>
              <a:t>8/16/2010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D2CD94-C954-4886-9640-FFA11697E3E3}" type="slidenum">
              <a:rPr lang="en-US" smtClean="0"/>
              <a:pPr/>
              <a:t>‹#›</a:t>
            </a:fld>
            <a:endParaRPr lang="en-US"/>
          </a:p>
        </p:txBody>
      </p:sp>
    </p:spTree>
    <p:extLst>
      <p:ext uri="{BB962C8B-B14F-4D97-AF65-F5344CB8AC3E}">
        <p14:creationId xmlns="" xmlns:p14="http://schemas.microsoft.com/office/powerpoint/2010/main" val="3146647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US"/>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A802F3EC-1621-4965-8E3D-8B8D9F7014A8}"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457200" y="6245225"/>
            <a:ext cx="2133600" cy="476250"/>
          </a:xfrm>
        </p:spPr>
        <p:txBody>
          <a:bodyPr/>
          <a:lstStyle>
            <a:lvl1pPr>
              <a:defRPr/>
            </a:lvl1pPr>
          </a:lstStyle>
          <a:p>
            <a:endParaRPr lang="en-US"/>
          </a:p>
        </p:txBody>
      </p:sp>
      <p:sp>
        <p:nvSpPr>
          <p:cNvPr id="7" name="Footer Placeholder 6"/>
          <p:cNvSpPr>
            <a:spLocks noGrp="1"/>
          </p:cNvSpPr>
          <p:nvPr>
            <p:ph type="ftr" sz="quarter" idx="11"/>
          </p:nvPr>
        </p:nvSpPr>
        <p:spPr>
          <a:xfrm>
            <a:off x="3124200" y="6245225"/>
            <a:ext cx="2895600" cy="476250"/>
          </a:xfrm>
        </p:spPr>
        <p:txBody>
          <a:bodyPr/>
          <a:lstStyle>
            <a:lvl1pPr>
              <a:defRPr/>
            </a:lvl1pPr>
          </a:lstStyle>
          <a:p>
            <a:endParaRPr lang="en-US"/>
          </a:p>
        </p:txBody>
      </p:sp>
      <p:sp>
        <p:nvSpPr>
          <p:cNvPr id="8" name="Slide Number Placeholder 7"/>
          <p:cNvSpPr>
            <a:spLocks noGrp="1"/>
          </p:cNvSpPr>
          <p:nvPr>
            <p:ph type="sldNum" sz="quarter" idx="12"/>
          </p:nvPr>
        </p:nvSpPr>
        <p:spPr>
          <a:xfrm>
            <a:off x="6553200" y="6245225"/>
            <a:ext cx="2133600" cy="476250"/>
          </a:xfrm>
        </p:spPr>
        <p:txBody>
          <a:bodyPr/>
          <a:lstStyle>
            <a:lvl1pPr>
              <a:defRPr/>
            </a:lvl1pPr>
          </a:lstStyle>
          <a:p>
            <a:fld id="{9944EC7E-C94A-410F-B072-9D260F9C6D6C}"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A811410-0D03-4A0A-91A0-92232387D8DF}" type="datetimeFigureOut">
              <a:rPr lang="en-US" smtClean="0"/>
              <a:pPr/>
              <a:t>8/16/2010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D2CD94-C954-4886-9640-FFA11697E3E3}" type="slidenum">
              <a:rPr lang="en-US" smtClean="0"/>
              <a:pPr/>
              <a:t>‹#›</a:t>
            </a:fld>
            <a:endParaRPr lang="en-US"/>
          </a:p>
        </p:txBody>
      </p:sp>
    </p:spTree>
    <p:extLst>
      <p:ext uri="{BB962C8B-B14F-4D97-AF65-F5344CB8AC3E}">
        <p14:creationId xmlns="" xmlns:p14="http://schemas.microsoft.com/office/powerpoint/2010/main" val="9320086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A811410-0D03-4A0A-91A0-92232387D8DF}" type="datetimeFigureOut">
              <a:rPr lang="en-US" smtClean="0"/>
              <a:pPr/>
              <a:t>8/16/2010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D2CD94-C954-4886-9640-FFA11697E3E3}" type="slidenum">
              <a:rPr lang="en-US" smtClean="0"/>
              <a:pPr/>
              <a:t>‹#›</a:t>
            </a:fld>
            <a:endParaRPr lang="en-US"/>
          </a:p>
        </p:txBody>
      </p:sp>
    </p:spTree>
    <p:extLst>
      <p:ext uri="{BB962C8B-B14F-4D97-AF65-F5344CB8AC3E}">
        <p14:creationId xmlns="" xmlns:p14="http://schemas.microsoft.com/office/powerpoint/2010/main" val="16567798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A811410-0D03-4A0A-91A0-92232387D8DF}" type="datetimeFigureOut">
              <a:rPr lang="en-US" smtClean="0"/>
              <a:pPr/>
              <a:t>8/16/2010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9D2CD94-C954-4886-9640-FFA11697E3E3}" type="slidenum">
              <a:rPr lang="en-US" smtClean="0"/>
              <a:pPr/>
              <a:t>‹#›</a:t>
            </a:fld>
            <a:endParaRPr lang="en-US"/>
          </a:p>
        </p:txBody>
      </p:sp>
    </p:spTree>
    <p:extLst>
      <p:ext uri="{BB962C8B-B14F-4D97-AF65-F5344CB8AC3E}">
        <p14:creationId xmlns="" xmlns:p14="http://schemas.microsoft.com/office/powerpoint/2010/main" val="31485716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A811410-0D03-4A0A-91A0-92232387D8DF}" type="datetimeFigureOut">
              <a:rPr lang="en-US" smtClean="0"/>
              <a:pPr/>
              <a:t>8/16/2010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9D2CD94-C954-4886-9640-FFA11697E3E3}" type="slidenum">
              <a:rPr lang="en-US" smtClean="0"/>
              <a:pPr/>
              <a:t>‹#›</a:t>
            </a:fld>
            <a:endParaRPr lang="en-US"/>
          </a:p>
        </p:txBody>
      </p:sp>
    </p:spTree>
    <p:extLst>
      <p:ext uri="{BB962C8B-B14F-4D97-AF65-F5344CB8AC3E}">
        <p14:creationId xmlns="" xmlns:p14="http://schemas.microsoft.com/office/powerpoint/2010/main" val="35424001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A811410-0D03-4A0A-91A0-92232387D8DF}" type="datetimeFigureOut">
              <a:rPr lang="en-US" smtClean="0"/>
              <a:pPr/>
              <a:t>8/16/2010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9D2CD94-C954-4886-9640-FFA11697E3E3}" type="slidenum">
              <a:rPr lang="en-US" smtClean="0"/>
              <a:pPr/>
              <a:t>‹#›</a:t>
            </a:fld>
            <a:endParaRPr lang="en-US"/>
          </a:p>
        </p:txBody>
      </p:sp>
    </p:spTree>
    <p:extLst>
      <p:ext uri="{BB962C8B-B14F-4D97-AF65-F5344CB8AC3E}">
        <p14:creationId xmlns="" xmlns:p14="http://schemas.microsoft.com/office/powerpoint/2010/main" val="41956712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A811410-0D03-4A0A-91A0-92232387D8DF}" type="datetimeFigureOut">
              <a:rPr lang="en-US" smtClean="0"/>
              <a:pPr/>
              <a:t>8/16/2010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9D2CD94-C954-4886-9640-FFA11697E3E3}" type="slidenum">
              <a:rPr lang="en-US" smtClean="0"/>
              <a:pPr/>
              <a:t>‹#›</a:t>
            </a:fld>
            <a:endParaRPr lang="en-US"/>
          </a:p>
        </p:txBody>
      </p:sp>
    </p:spTree>
    <p:extLst>
      <p:ext uri="{BB962C8B-B14F-4D97-AF65-F5344CB8AC3E}">
        <p14:creationId xmlns="" xmlns:p14="http://schemas.microsoft.com/office/powerpoint/2010/main" val="24336940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811410-0D03-4A0A-91A0-92232387D8DF}" type="datetimeFigureOut">
              <a:rPr lang="en-US" smtClean="0"/>
              <a:pPr/>
              <a:t>8/16/2010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9D2CD94-C954-4886-9640-FFA11697E3E3}" type="slidenum">
              <a:rPr lang="en-US" smtClean="0"/>
              <a:pPr/>
              <a:t>‹#›</a:t>
            </a:fld>
            <a:endParaRPr lang="en-US"/>
          </a:p>
        </p:txBody>
      </p:sp>
    </p:spTree>
    <p:extLst>
      <p:ext uri="{BB962C8B-B14F-4D97-AF65-F5344CB8AC3E}">
        <p14:creationId xmlns="" xmlns:p14="http://schemas.microsoft.com/office/powerpoint/2010/main" val="29534732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811410-0D03-4A0A-91A0-92232387D8DF}" type="datetimeFigureOut">
              <a:rPr lang="en-US" smtClean="0"/>
              <a:pPr/>
              <a:t>8/16/2010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9D2CD94-C954-4886-9640-FFA11697E3E3}" type="slidenum">
              <a:rPr lang="en-US" smtClean="0"/>
              <a:pPr/>
              <a:t>‹#›</a:t>
            </a:fld>
            <a:endParaRPr lang="en-US"/>
          </a:p>
        </p:txBody>
      </p:sp>
    </p:spTree>
    <p:extLst>
      <p:ext uri="{BB962C8B-B14F-4D97-AF65-F5344CB8AC3E}">
        <p14:creationId xmlns="" xmlns:p14="http://schemas.microsoft.com/office/powerpoint/2010/main" val="923367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A811410-0D03-4A0A-91A0-92232387D8DF}" type="datetimeFigureOut">
              <a:rPr lang="en-US" smtClean="0"/>
              <a:pPr/>
              <a:t>8/16/2010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D2CD94-C954-4886-9640-FFA11697E3E3}" type="slidenum">
              <a:rPr lang="en-US" smtClean="0"/>
              <a:pPr/>
              <a:t>‹#›</a:t>
            </a:fld>
            <a:endParaRPr lang="en-US"/>
          </a:p>
        </p:txBody>
      </p:sp>
    </p:spTree>
    <p:extLst>
      <p:ext uri="{BB962C8B-B14F-4D97-AF65-F5344CB8AC3E}">
        <p14:creationId xmlns="" xmlns:p14="http://schemas.microsoft.com/office/powerpoint/2010/main" val="20701835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6.xml"/><Relationship Id="rId1" Type="http://schemas.openxmlformats.org/officeDocument/2006/relationships/slideLayout" Target="../slideLayouts/slideLayout13.xml"/><Relationship Id="rId4" Type="http://schemas.openxmlformats.org/officeDocument/2006/relationships/image" Target="../media/image23.wmf"/></Relationships>
</file>

<file path=ppt/slides/_rels/slide13.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24.png"/><Relationship Id="rId1" Type="http://schemas.openxmlformats.org/officeDocument/2006/relationships/slideLayout" Target="../slideLayouts/slideLayout13.xml"/><Relationship Id="rId6" Type="http://schemas.openxmlformats.org/officeDocument/2006/relationships/image" Target="../media/image27.wmf"/><Relationship Id="rId5" Type="http://schemas.openxmlformats.org/officeDocument/2006/relationships/image" Target="../media/image26.wmf"/><Relationship Id="rId4" Type="http://schemas.openxmlformats.org/officeDocument/2006/relationships/image" Target="../media/image25.gi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8" Type="http://schemas.openxmlformats.org/officeDocument/2006/relationships/image" Target="../media/image34.jpeg"/><Relationship Id="rId3" Type="http://schemas.openxmlformats.org/officeDocument/2006/relationships/image" Target="../media/image29.wmf"/><Relationship Id="rId7" Type="http://schemas.openxmlformats.org/officeDocument/2006/relationships/image" Target="../media/image33.png"/><Relationship Id="rId2" Type="http://schemas.openxmlformats.org/officeDocument/2006/relationships/image" Target="../media/image28.jpeg"/><Relationship Id="rId1" Type="http://schemas.openxmlformats.org/officeDocument/2006/relationships/slideLayout" Target="../slideLayouts/slideLayout5.xml"/><Relationship Id="rId6" Type="http://schemas.openxmlformats.org/officeDocument/2006/relationships/image" Target="../media/image32.jpeg"/><Relationship Id="rId5" Type="http://schemas.openxmlformats.org/officeDocument/2006/relationships/image" Target="../media/image31.wmf"/><Relationship Id="rId4" Type="http://schemas.openxmlformats.org/officeDocument/2006/relationships/image" Target="../media/image30.jpeg"/></Relationships>
</file>

<file path=ppt/slides/_rels/slide16.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openxmlformats.org/officeDocument/2006/relationships/image" Target="../media/image10.wmf"/><Relationship Id="rId3" Type="http://schemas.openxmlformats.org/officeDocument/2006/relationships/image" Target="../media/image5.wmf"/><Relationship Id="rId7" Type="http://schemas.openxmlformats.org/officeDocument/2006/relationships/image" Target="../media/image9.wmf"/><Relationship Id="rId2" Type="http://schemas.openxmlformats.org/officeDocument/2006/relationships/image" Target="../media/image3.jpeg"/><Relationship Id="rId1" Type="http://schemas.openxmlformats.org/officeDocument/2006/relationships/slideLayout" Target="../slideLayouts/slideLayout7.xml"/><Relationship Id="rId6" Type="http://schemas.openxmlformats.org/officeDocument/2006/relationships/image" Target="../media/image8.wmf"/><Relationship Id="rId11" Type="http://schemas.openxmlformats.org/officeDocument/2006/relationships/image" Target="../media/image13.wmf"/><Relationship Id="rId5" Type="http://schemas.openxmlformats.org/officeDocument/2006/relationships/image" Target="../media/image7.wmf"/><Relationship Id="rId10" Type="http://schemas.openxmlformats.org/officeDocument/2006/relationships/image" Target="../media/image12.jpeg"/><Relationship Id="rId4" Type="http://schemas.openxmlformats.org/officeDocument/2006/relationships/image" Target="../media/image6.jpeg"/><Relationship Id="rId9" Type="http://schemas.openxmlformats.org/officeDocument/2006/relationships/image" Target="../media/image11.wmf"/></Relationships>
</file>

<file path=ppt/slides/_rels/slide6.xml.rels><?xml version="1.0" encoding="UTF-8" standalone="yes"?>
<Relationships xmlns="http://schemas.openxmlformats.org/package/2006/relationships"><Relationship Id="rId3" Type="http://schemas.openxmlformats.org/officeDocument/2006/relationships/image" Target="../media/image14.jpeg"/><Relationship Id="rId7" Type="http://schemas.openxmlformats.org/officeDocument/2006/relationships/image" Target="../media/image18.wmf"/><Relationship Id="rId2" Type="http://schemas.openxmlformats.org/officeDocument/2006/relationships/image" Target="../media/image3.jpeg"/><Relationship Id="rId1" Type="http://schemas.openxmlformats.org/officeDocument/2006/relationships/slideLayout" Target="../slideLayouts/slideLayout7.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w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2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4" name="Picture 3"/>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381000" y="233855"/>
            <a:ext cx="8382000" cy="6306207"/>
          </a:xfrm>
          <a:prstGeom prst="rect">
            <a:avLst/>
          </a:prstGeom>
        </p:spPr>
      </p:pic>
      <p:sp>
        <p:nvSpPr>
          <p:cNvPr id="5" name="TextBox 4"/>
          <p:cNvSpPr txBox="1"/>
          <p:nvPr/>
        </p:nvSpPr>
        <p:spPr>
          <a:xfrm>
            <a:off x="1219200" y="2133600"/>
            <a:ext cx="6629400" cy="830997"/>
          </a:xfrm>
          <a:prstGeom prst="rect">
            <a:avLst/>
          </a:prstGeom>
          <a:noFill/>
        </p:spPr>
        <p:txBody>
          <a:bodyPr wrap="square" rtlCol="0">
            <a:spAutoFit/>
          </a:bodyPr>
          <a:lstStyle/>
          <a:p>
            <a:pPr algn="ctr"/>
            <a:r>
              <a:rPr lang="en-US" sz="4800" dirty="0" smtClean="0">
                <a:effectLst>
                  <a:outerShdw blurRad="38100" dist="38100" dir="2700000" algn="tl">
                    <a:srgbClr val="000000">
                      <a:alpha val="43137"/>
                    </a:srgbClr>
                  </a:outerShdw>
                </a:effectLst>
                <a:latin typeface="Baskerville Old Face" pitchFamily="18" charset="0"/>
              </a:rPr>
              <a:t>The Importance of Rights</a:t>
            </a:r>
          </a:p>
        </p:txBody>
      </p:sp>
      <p:sp>
        <p:nvSpPr>
          <p:cNvPr id="8" name="TextBox 7"/>
          <p:cNvSpPr txBox="1"/>
          <p:nvPr/>
        </p:nvSpPr>
        <p:spPr>
          <a:xfrm>
            <a:off x="6934200" y="6248400"/>
            <a:ext cx="1600200" cy="307777"/>
          </a:xfrm>
          <a:prstGeom prst="rect">
            <a:avLst/>
          </a:prstGeom>
          <a:noFill/>
        </p:spPr>
        <p:txBody>
          <a:bodyPr wrap="square" rtlCol="0">
            <a:spAutoFit/>
          </a:bodyPr>
          <a:lstStyle/>
          <a:p>
            <a:r>
              <a:rPr lang="en-US" sz="1400" dirty="0" smtClean="0"/>
              <a:t>Kurt Van Deren</a:t>
            </a:r>
            <a:endParaRPr lang="en-US" sz="1400" dirty="0"/>
          </a:p>
        </p:txBody>
      </p:sp>
      <p:sp>
        <p:nvSpPr>
          <p:cNvPr id="6" name="TextBox 5"/>
          <p:cNvSpPr txBox="1"/>
          <p:nvPr/>
        </p:nvSpPr>
        <p:spPr>
          <a:xfrm>
            <a:off x="2040082" y="3180941"/>
            <a:ext cx="4876800" cy="646331"/>
          </a:xfrm>
          <a:prstGeom prst="rect">
            <a:avLst/>
          </a:prstGeom>
          <a:noFill/>
        </p:spPr>
        <p:txBody>
          <a:bodyPr wrap="square" rtlCol="0">
            <a:spAutoFit/>
          </a:bodyPr>
          <a:lstStyle/>
          <a:p>
            <a:pPr algn="ctr"/>
            <a:r>
              <a:rPr lang="en-US" sz="3600" dirty="0" smtClean="0">
                <a:effectLst>
                  <a:outerShdw blurRad="38100" dist="38100" dir="2700000" algn="tl">
                    <a:srgbClr val="000000">
                      <a:alpha val="43137"/>
                    </a:srgbClr>
                  </a:outerShdw>
                </a:effectLst>
                <a:latin typeface="Baskerville Old Face" pitchFamily="18" charset="0"/>
              </a:rPr>
              <a:t>What have we learned?</a:t>
            </a:r>
            <a:endParaRPr lang="en-US" sz="3600" dirty="0">
              <a:effectLst>
                <a:outerShdw blurRad="38100" dist="38100" dir="2700000" algn="tl">
                  <a:srgbClr val="000000">
                    <a:alpha val="43137"/>
                  </a:srgbClr>
                </a:outerShdw>
              </a:effectLst>
              <a:latin typeface="Baskerville Old Face" pitchFamily="18" charset="0"/>
            </a:endParaRPr>
          </a:p>
        </p:txBody>
      </p:sp>
    </p:spTree>
    <p:extLst>
      <p:ext uri="{BB962C8B-B14F-4D97-AF65-F5344CB8AC3E}">
        <p14:creationId xmlns="" xmlns:p14="http://schemas.microsoft.com/office/powerpoint/2010/main" val="19164125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225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225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1000"/>
                                  </p:stCondLst>
                                  <p:childTnLst>
                                    <p:set>
                                      <p:cBhvr>
                                        <p:cTn id="12" dur="1" fill="hold">
                                          <p:stCondLst>
                                            <p:cond delay="0"/>
                                          </p:stCondLst>
                                        </p:cTn>
                                        <p:tgtEl>
                                          <p:spTgt spid="6">
                                            <p:txEl>
                                              <p:pRg st="0" end="0"/>
                                            </p:txEl>
                                          </p:spTgt>
                                        </p:tgtEl>
                                        <p:attrNameLst>
                                          <p:attrName>style.visibility</p:attrName>
                                        </p:attrNameLst>
                                      </p:cBhvr>
                                      <p:to>
                                        <p:strVal val="visible"/>
                                      </p:to>
                                    </p:set>
                                    <p:anim calcmode="lin" valueType="num">
                                      <p:cBhvr additive="base">
                                        <p:cTn id="13" dur="30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4" dur="30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457200" y="304800"/>
            <a:ext cx="8229600" cy="1112838"/>
          </a:xfrm>
        </p:spPr>
        <p:txBody>
          <a:bodyPr>
            <a:noAutofit/>
          </a:bodyPr>
          <a:lstStyle/>
          <a:p>
            <a:r>
              <a:rPr lang="en-US" sz="6600" dirty="0">
                <a:effectLst>
                  <a:glow rad="63500">
                    <a:schemeClr val="accent1">
                      <a:satMod val="175000"/>
                      <a:alpha val="40000"/>
                    </a:schemeClr>
                  </a:glow>
                </a:effectLst>
              </a:rPr>
              <a:t>The inverted pyramid</a:t>
            </a:r>
          </a:p>
        </p:txBody>
      </p:sp>
      <p:sp>
        <p:nvSpPr>
          <p:cNvPr id="4099" name="Rectangle 3"/>
          <p:cNvSpPr>
            <a:spLocks noGrp="1" noChangeArrowheads="1"/>
          </p:cNvSpPr>
          <p:nvPr>
            <p:ph type="body" sz="half" idx="1"/>
          </p:nvPr>
        </p:nvSpPr>
        <p:spPr>
          <a:xfrm>
            <a:off x="457200" y="1600200"/>
            <a:ext cx="3657600" cy="4525963"/>
          </a:xfrm>
          <a:effectLst>
            <a:outerShdw dist="35921" dir="2700000" algn="ctr" rotWithShape="0">
              <a:schemeClr val="bg1"/>
            </a:outerShdw>
          </a:effectLst>
        </p:spPr>
        <p:txBody>
          <a:bodyPr/>
          <a:lstStyle/>
          <a:p>
            <a:r>
              <a:rPr lang="en-US" sz="3600" dirty="0">
                <a:solidFill>
                  <a:schemeClr val="tx1">
                    <a:lumMod val="95000"/>
                    <a:lumOff val="5000"/>
                  </a:schemeClr>
                </a:solidFill>
                <a:effectLst>
                  <a:glow rad="63500">
                    <a:schemeClr val="accent1">
                      <a:satMod val="175000"/>
                      <a:alpha val="40000"/>
                    </a:schemeClr>
                  </a:glow>
                  <a:outerShdw blurRad="38100" dist="38100" dir="2700000" algn="tl">
                    <a:srgbClr val="C0C0C0"/>
                  </a:outerShdw>
                </a:effectLst>
              </a:rPr>
              <a:t>Hard news stories (</a:t>
            </a:r>
            <a:r>
              <a:rPr lang="en-US" sz="3600" dirty="0" err="1">
                <a:solidFill>
                  <a:schemeClr val="tx1">
                    <a:lumMod val="95000"/>
                    <a:lumOff val="5000"/>
                  </a:schemeClr>
                </a:solidFill>
                <a:effectLst>
                  <a:glow rad="63500">
                    <a:schemeClr val="accent1">
                      <a:satMod val="175000"/>
                      <a:alpha val="40000"/>
                    </a:schemeClr>
                  </a:glow>
                  <a:outerShdw blurRad="38100" dist="38100" dir="2700000" algn="tl">
                    <a:srgbClr val="C0C0C0"/>
                  </a:outerShdw>
                </a:effectLst>
              </a:rPr>
              <a:t>ie</a:t>
            </a:r>
            <a:r>
              <a:rPr lang="en-US" sz="3600" dirty="0">
                <a:solidFill>
                  <a:schemeClr val="tx1">
                    <a:lumMod val="95000"/>
                    <a:lumOff val="5000"/>
                  </a:schemeClr>
                </a:solidFill>
                <a:effectLst>
                  <a:glow rad="63500">
                    <a:schemeClr val="accent1">
                      <a:satMod val="175000"/>
                      <a:alpha val="40000"/>
                    </a:schemeClr>
                  </a:glow>
                  <a:outerShdw blurRad="38100" dist="38100" dir="2700000" algn="tl">
                    <a:srgbClr val="C0C0C0"/>
                  </a:outerShdw>
                </a:effectLst>
              </a:rPr>
              <a:t>- breaking news, crime) often follows an inverted pyramid structure</a:t>
            </a:r>
          </a:p>
        </p:txBody>
      </p:sp>
      <p:pic>
        <p:nvPicPr>
          <p:cNvPr id="4105" name="Picture 9" descr="inverted_pyramid"/>
          <p:cNvPicPr>
            <a:picLocks noChangeAspect="1" noChangeArrowheads="1"/>
          </p:cNvPicPr>
          <p:nvPr/>
        </p:nvPicPr>
        <p:blipFill>
          <a:blip r:embed="rId3" cstate="print"/>
          <a:srcRect/>
          <a:stretch>
            <a:fillRect/>
          </a:stretch>
        </p:blipFill>
        <p:spPr bwMode="auto">
          <a:xfrm>
            <a:off x="4191000" y="1828800"/>
            <a:ext cx="4572000" cy="3676650"/>
          </a:xfrm>
          <a:prstGeom prst="rect">
            <a:avLst/>
          </a:prstGeom>
          <a:noFill/>
        </p:spPr>
      </p:pic>
      <p:sp>
        <p:nvSpPr>
          <p:cNvPr id="5" name="Rectangle 4"/>
          <p:cNvSpPr/>
          <p:nvPr/>
        </p:nvSpPr>
        <p:spPr>
          <a:xfrm>
            <a:off x="7239000" y="6096000"/>
            <a:ext cx="1680332" cy="369332"/>
          </a:xfrm>
          <a:prstGeom prst="rect">
            <a:avLst/>
          </a:prstGeom>
        </p:spPr>
        <p:txBody>
          <a:bodyPr wrap="none">
            <a:spAutoFit/>
          </a:bodyPr>
          <a:lstStyle/>
          <a:p>
            <a:r>
              <a:rPr lang="en-US" dirty="0" err="1" smtClean="0"/>
              <a:t>Omie</a:t>
            </a:r>
            <a:r>
              <a:rPr lang="en-US" dirty="0" smtClean="0"/>
              <a:t> </a:t>
            </a:r>
            <a:r>
              <a:rPr lang="en-US" dirty="0" err="1" smtClean="0"/>
              <a:t>Drawhorn</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type="body" idx="1"/>
          </p:nvPr>
        </p:nvSpPr>
        <p:spPr>
          <a:xfrm>
            <a:off x="457200" y="304800"/>
            <a:ext cx="8229600" cy="5821363"/>
          </a:xfrm>
          <a:effectLst>
            <a:outerShdw dist="35921" dir="2700000" algn="ctr" rotWithShape="0">
              <a:schemeClr val="bg1"/>
            </a:outerShdw>
          </a:effectLst>
        </p:spPr>
        <p:txBody>
          <a:bodyPr/>
          <a:lstStyle/>
          <a:p>
            <a:pPr>
              <a:lnSpc>
                <a:spcPct val="90000"/>
              </a:lnSpc>
              <a:buFontTx/>
              <a:buNone/>
            </a:pPr>
            <a:r>
              <a:rPr lang="en-US" dirty="0">
                <a:solidFill>
                  <a:schemeClr val="tx1">
                    <a:lumMod val="95000"/>
                    <a:lumOff val="5000"/>
                  </a:schemeClr>
                </a:solidFill>
                <a:effectLst>
                  <a:glow rad="63500">
                    <a:schemeClr val="accent1">
                      <a:satMod val="175000"/>
                      <a:alpha val="40000"/>
                    </a:schemeClr>
                  </a:glow>
                  <a:outerShdw blurRad="38100" dist="38100" dir="2700000" algn="tl">
                    <a:srgbClr val="C0C0C0"/>
                  </a:outerShdw>
                </a:effectLst>
              </a:rPr>
              <a:t>Start with…..</a:t>
            </a:r>
          </a:p>
          <a:p>
            <a:pPr>
              <a:lnSpc>
                <a:spcPct val="90000"/>
              </a:lnSpc>
            </a:pPr>
            <a:r>
              <a:rPr lang="en-US" dirty="0">
                <a:solidFill>
                  <a:schemeClr val="tx1">
                    <a:lumMod val="95000"/>
                    <a:lumOff val="5000"/>
                  </a:schemeClr>
                </a:solidFill>
                <a:effectLst>
                  <a:glow rad="63500">
                    <a:schemeClr val="accent1">
                      <a:satMod val="175000"/>
                      <a:alpha val="40000"/>
                    </a:schemeClr>
                  </a:glow>
                  <a:outerShdw blurRad="38100" dist="38100" dir="2700000" algn="tl">
                    <a:srgbClr val="C0C0C0"/>
                  </a:outerShdw>
                </a:effectLst>
              </a:rPr>
              <a:t>A summary lead, which summarizes in the first sentence what the story is about. It gets directly to the point.</a:t>
            </a:r>
          </a:p>
          <a:p>
            <a:pPr>
              <a:lnSpc>
                <a:spcPct val="90000"/>
              </a:lnSpc>
              <a:buFontTx/>
              <a:buNone/>
            </a:pPr>
            <a:endParaRPr lang="en-US" dirty="0">
              <a:solidFill>
                <a:schemeClr val="tx1">
                  <a:lumMod val="95000"/>
                  <a:lumOff val="5000"/>
                </a:schemeClr>
              </a:solidFill>
              <a:effectLst>
                <a:glow rad="63500">
                  <a:schemeClr val="accent1">
                    <a:satMod val="175000"/>
                    <a:alpha val="40000"/>
                  </a:schemeClr>
                </a:glow>
                <a:outerShdw blurRad="38100" dist="38100" dir="2700000" algn="tl">
                  <a:srgbClr val="C0C0C0"/>
                </a:outerShdw>
              </a:effectLst>
            </a:endParaRPr>
          </a:p>
          <a:p>
            <a:pPr>
              <a:lnSpc>
                <a:spcPct val="90000"/>
              </a:lnSpc>
              <a:buFontTx/>
              <a:buNone/>
            </a:pPr>
            <a:r>
              <a:rPr lang="en-US" dirty="0">
                <a:solidFill>
                  <a:schemeClr val="tx1">
                    <a:lumMod val="95000"/>
                    <a:lumOff val="5000"/>
                  </a:schemeClr>
                </a:solidFill>
                <a:effectLst>
                  <a:glow rad="63500">
                    <a:schemeClr val="accent1">
                      <a:satMod val="175000"/>
                      <a:alpha val="40000"/>
                    </a:schemeClr>
                  </a:glow>
                  <a:outerShdw blurRad="38100" dist="38100" dir="2700000" algn="tl">
                    <a:srgbClr val="C0C0C0"/>
                  </a:outerShdw>
                </a:effectLst>
              </a:rPr>
              <a:t>Follow with… </a:t>
            </a:r>
          </a:p>
          <a:p>
            <a:pPr>
              <a:lnSpc>
                <a:spcPct val="90000"/>
              </a:lnSpc>
            </a:pPr>
            <a:r>
              <a:rPr lang="en-US" dirty="0">
                <a:solidFill>
                  <a:schemeClr val="tx1">
                    <a:lumMod val="95000"/>
                    <a:lumOff val="5000"/>
                  </a:schemeClr>
                </a:solidFill>
                <a:effectLst>
                  <a:glow rad="63500">
                    <a:schemeClr val="accent1">
                      <a:satMod val="175000"/>
                      <a:alpha val="40000"/>
                    </a:schemeClr>
                  </a:glow>
                  <a:outerShdw blurRad="38100" dist="38100" dir="2700000" algn="tl">
                    <a:srgbClr val="C0C0C0"/>
                  </a:outerShdw>
                </a:effectLst>
              </a:rPr>
              <a:t>A nut graph, or the focus graph, a paragraph that explains the point of the story. It usually follows the lead, but if a lead has that information, a nut graph isn’t always necessary.</a:t>
            </a:r>
          </a:p>
          <a:p>
            <a:pPr>
              <a:lnSpc>
                <a:spcPct val="90000"/>
              </a:lnSpc>
              <a:buFontTx/>
              <a:buNone/>
            </a:pPr>
            <a:endParaRPr lang="en-US" dirty="0">
              <a:solidFill>
                <a:schemeClr val="bg2"/>
              </a:solidFill>
              <a:effectLst>
                <a:outerShdw blurRad="38100" dist="38100" dir="2700000" algn="tl">
                  <a:srgbClr val="C0C0C0"/>
                </a:outerShdw>
              </a:effectLst>
            </a:endParaRPr>
          </a:p>
        </p:txBody>
      </p:sp>
      <p:sp>
        <p:nvSpPr>
          <p:cNvPr id="3" name="Rectangle 2"/>
          <p:cNvSpPr/>
          <p:nvPr/>
        </p:nvSpPr>
        <p:spPr>
          <a:xfrm>
            <a:off x="7010400" y="5943600"/>
            <a:ext cx="1680332" cy="369332"/>
          </a:xfrm>
          <a:prstGeom prst="rect">
            <a:avLst/>
          </a:prstGeom>
        </p:spPr>
        <p:txBody>
          <a:bodyPr wrap="none">
            <a:spAutoFit/>
          </a:bodyPr>
          <a:lstStyle/>
          <a:p>
            <a:r>
              <a:rPr lang="en-US" dirty="0" err="1" smtClean="0"/>
              <a:t>Omie</a:t>
            </a:r>
            <a:r>
              <a:rPr lang="en-US" dirty="0" smtClean="0"/>
              <a:t> </a:t>
            </a:r>
            <a:r>
              <a:rPr lang="en-US" dirty="0" err="1" smtClean="0"/>
              <a:t>Drawhorn</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sz="half" idx="1"/>
          </p:nvPr>
        </p:nvSpPr>
        <p:spPr>
          <a:xfrm>
            <a:off x="0" y="0"/>
            <a:ext cx="8915400" cy="3886200"/>
          </a:xfrm>
          <a:effectLst>
            <a:outerShdw dist="35921" dir="2700000" algn="ctr" rotWithShape="0">
              <a:schemeClr val="bg1"/>
            </a:outerShdw>
          </a:effectLst>
        </p:spPr>
        <p:txBody>
          <a:bodyPr/>
          <a:lstStyle/>
          <a:p>
            <a:r>
              <a:rPr lang="en-US" dirty="0">
                <a:solidFill>
                  <a:schemeClr val="tx1">
                    <a:lumMod val="95000"/>
                    <a:lumOff val="5000"/>
                  </a:schemeClr>
                </a:solidFill>
                <a:effectLst>
                  <a:glow rad="63500">
                    <a:schemeClr val="accent1">
                      <a:satMod val="175000"/>
                      <a:alpha val="40000"/>
                    </a:schemeClr>
                  </a:glow>
                  <a:outerShdw blurRad="38100" dist="38100" dir="2700000" algn="tl">
                    <a:srgbClr val="C0C0C0"/>
                  </a:outerShdw>
                </a:effectLst>
              </a:rPr>
              <a:t>Add supporting points in descending order of importance. Start with the “who, what, where, when, and why” and follow the information with details, and gradually less important information until the whole story is told.</a:t>
            </a:r>
          </a:p>
          <a:p>
            <a:r>
              <a:rPr lang="en-US" dirty="0">
                <a:solidFill>
                  <a:schemeClr val="tx1">
                    <a:lumMod val="95000"/>
                    <a:lumOff val="5000"/>
                  </a:schemeClr>
                </a:solidFill>
                <a:effectLst>
                  <a:glow rad="63500">
                    <a:schemeClr val="accent1">
                      <a:satMod val="175000"/>
                      <a:alpha val="40000"/>
                    </a:schemeClr>
                  </a:glow>
                  <a:outerShdw blurRad="38100" dist="38100" dir="2700000" algn="tl">
                    <a:srgbClr val="C0C0C0"/>
                  </a:outerShdw>
                </a:effectLst>
              </a:rPr>
              <a:t>Incorporate quotes throughout the story.</a:t>
            </a:r>
          </a:p>
          <a:p>
            <a:r>
              <a:rPr lang="en-US" dirty="0">
                <a:solidFill>
                  <a:schemeClr val="tx1">
                    <a:lumMod val="95000"/>
                    <a:lumOff val="5000"/>
                  </a:schemeClr>
                </a:solidFill>
                <a:effectLst>
                  <a:glow rad="63500">
                    <a:schemeClr val="accent1">
                      <a:satMod val="175000"/>
                      <a:alpha val="40000"/>
                    </a:schemeClr>
                  </a:glow>
                  <a:outerShdw blurRad="38100" dist="38100" dir="2700000" algn="tl">
                    <a:srgbClr val="C0C0C0"/>
                  </a:outerShdw>
                </a:effectLst>
              </a:rPr>
              <a:t>Be sure to cite your sources!</a:t>
            </a:r>
          </a:p>
        </p:txBody>
      </p:sp>
      <p:pic>
        <p:nvPicPr>
          <p:cNvPr id="7175" name="Picture 7" descr="newspaper"/>
          <p:cNvPicPr>
            <a:picLocks noGrp="1" noChangeAspect="1" noChangeArrowheads="1"/>
          </p:cNvPicPr>
          <p:nvPr>
            <p:ph sz="quarter" idx="2"/>
          </p:nvPr>
        </p:nvPicPr>
        <p:blipFill>
          <a:blip r:embed="rId3" cstate="print"/>
          <a:srcRect/>
          <a:stretch>
            <a:fillRect/>
          </a:stretch>
        </p:blipFill>
        <p:spPr>
          <a:xfrm>
            <a:off x="838200" y="3962400"/>
            <a:ext cx="3238500" cy="2185988"/>
          </a:xfrm>
          <a:noFill/>
          <a:ln/>
        </p:spPr>
      </p:pic>
      <p:pic>
        <p:nvPicPr>
          <p:cNvPr id="7178" name="Picture 10" descr="MC900196324[1]"/>
          <p:cNvPicPr>
            <a:picLocks noGrp="1" noChangeAspect="1" noChangeArrowheads="1"/>
          </p:cNvPicPr>
          <p:nvPr>
            <p:ph sz="quarter" idx="3"/>
          </p:nvPr>
        </p:nvPicPr>
        <p:blipFill>
          <a:blip r:embed="rId4" cstate="print"/>
          <a:srcRect/>
          <a:stretch>
            <a:fillRect/>
          </a:stretch>
        </p:blipFill>
        <p:spPr>
          <a:xfrm>
            <a:off x="6629400" y="4343400"/>
            <a:ext cx="1646238" cy="1812925"/>
          </a:xfrm>
          <a:noFill/>
          <a:ln/>
        </p:spPr>
      </p:pic>
      <p:sp>
        <p:nvSpPr>
          <p:cNvPr id="5" name="Rectangle 4"/>
          <p:cNvSpPr/>
          <p:nvPr/>
        </p:nvSpPr>
        <p:spPr>
          <a:xfrm>
            <a:off x="6934200" y="6324600"/>
            <a:ext cx="1680332" cy="369332"/>
          </a:xfrm>
          <a:prstGeom prst="rect">
            <a:avLst/>
          </a:prstGeom>
        </p:spPr>
        <p:txBody>
          <a:bodyPr wrap="none">
            <a:spAutoFit/>
          </a:bodyPr>
          <a:lstStyle/>
          <a:p>
            <a:r>
              <a:rPr lang="en-US" dirty="0" err="1" smtClean="0"/>
              <a:t>Omie</a:t>
            </a:r>
            <a:r>
              <a:rPr lang="en-US" dirty="0" smtClean="0"/>
              <a:t> </a:t>
            </a:r>
            <a:r>
              <a:rPr lang="en-US" dirty="0" err="1" smtClean="0"/>
              <a:t>Drawhorn</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85800"/>
            <a:ext cx="8229600" cy="1143000"/>
          </a:xfrm>
        </p:spPr>
        <p:txBody>
          <a:bodyPr>
            <a:noAutofit/>
          </a:bodyPr>
          <a:lstStyle/>
          <a:p>
            <a:r>
              <a:rPr lang="en-US" sz="2400" dirty="0" smtClean="0">
                <a:latin typeface="Brush Script MT" pitchFamily="66" charset="0"/>
              </a:rPr>
              <a:t>Congress shall make no law respecting an establishment of religion, or prohibiting the free exercise thereof; or abridging the freedom of speech, or of the press; or the right of the people peaceably to assemble, and to petition the Government for a redress of grievances</a:t>
            </a:r>
            <a:r>
              <a:rPr lang="en-US" sz="2400" dirty="0" smtClean="0">
                <a:latin typeface="Brush Script MT" pitchFamily="66" charset="0"/>
              </a:rPr>
              <a:t>.</a:t>
            </a:r>
            <a:endParaRPr lang="en-US" sz="2400" dirty="0">
              <a:latin typeface="Brush Script MT" pitchFamily="66" charset="0"/>
            </a:endParaRPr>
          </a:p>
        </p:txBody>
      </p:sp>
      <p:sp>
        <p:nvSpPr>
          <p:cNvPr id="3" name="Text Placeholder 2"/>
          <p:cNvSpPr>
            <a:spLocks noGrp="1"/>
          </p:cNvSpPr>
          <p:nvPr>
            <p:ph type="body" sz="half" idx="1"/>
          </p:nvPr>
        </p:nvSpPr>
        <p:spPr>
          <a:xfrm>
            <a:off x="685800" y="1600200"/>
            <a:ext cx="2362200" cy="5257800"/>
          </a:xfrm>
        </p:spPr>
        <p:txBody>
          <a:bodyPr>
            <a:noAutofit/>
          </a:bodyPr>
          <a:lstStyle/>
          <a:p>
            <a:r>
              <a:rPr lang="en-US" dirty="0" smtClean="0">
                <a:latin typeface="Brush Script Std" pitchFamily="66" charset="0"/>
              </a:rPr>
              <a:t>--Religion</a:t>
            </a:r>
          </a:p>
          <a:p>
            <a:endParaRPr lang="en-US" dirty="0" smtClean="0">
              <a:latin typeface="Brush Script Std" pitchFamily="66" charset="0"/>
            </a:endParaRPr>
          </a:p>
          <a:p>
            <a:r>
              <a:rPr lang="en-US" dirty="0" smtClean="0">
                <a:latin typeface="Brush Script Std" pitchFamily="66" charset="0"/>
              </a:rPr>
              <a:t>--Speech</a:t>
            </a:r>
          </a:p>
          <a:p>
            <a:endParaRPr lang="en-US" dirty="0" smtClean="0">
              <a:latin typeface="Brush Script Std" pitchFamily="66" charset="0"/>
            </a:endParaRPr>
          </a:p>
          <a:p>
            <a:r>
              <a:rPr lang="en-US" dirty="0" smtClean="0">
                <a:latin typeface="Brush Script Std" pitchFamily="66" charset="0"/>
              </a:rPr>
              <a:t>--Press</a:t>
            </a:r>
          </a:p>
          <a:p>
            <a:endParaRPr lang="en-US" dirty="0" smtClean="0">
              <a:latin typeface="Brush Script Std" pitchFamily="66" charset="0"/>
            </a:endParaRPr>
          </a:p>
          <a:p>
            <a:r>
              <a:rPr lang="en-US" dirty="0" smtClean="0">
                <a:latin typeface="Brush Script Std" pitchFamily="66" charset="0"/>
              </a:rPr>
              <a:t>--Assembly</a:t>
            </a:r>
          </a:p>
          <a:p>
            <a:endParaRPr lang="en-US" dirty="0" smtClean="0">
              <a:latin typeface="Brush Script Std" pitchFamily="66" charset="0"/>
            </a:endParaRPr>
          </a:p>
          <a:p>
            <a:r>
              <a:rPr lang="en-US" dirty="0" smtClean="0">
                <a:latin typeface="Brush Script Std" pitchFamily="66" charset="0"/>
              </a:rPr>
              <a:t>--</a:t>
            </a:r>
            <a:r>
              <a:rPr lang="en-US" dirty="0" err="1" smtClean="0">
                <a:latin typeface="Brush Script Std" pitchFamily="66" charset="0"/>
              </a:rPr>
              <a:t>Petitition</a:t>
            </a:r>
            <a:endParaRPr lang="en-US" dirty="0">
              <a:latin typeface="Brush Script Std" pitchFamily="66" charset="0"/>
            </a:endParaRPr>
          </a:p>
        </p:txBody>
      </p:sp>
      <p:pic>
        <p:nvPicPr>
          <p:cNvPr id="6" name="Content Placeholder 5" descr="press.bmp"/>
          <p:cNvPicPr>
            <a:picLocks noGrp="1" noChangeAspect="1"/>
          </p:cNvPicPr>
          <p:nvPr>
            <p:ph sz="quarter" idx="2"/>
          </p:nvPr>
        </p:nvPicPr>
        <p:blipFill>
          <a:blip r:embed="rId2" cstate="print"/>
          <a:stretch>
            <a:fillRect/>
          </a:stretch>
        </p:blipFill>
        <p:spPr>
          <a:xfrm rot="557608">
            <a:off x="5959458" y="3486882"/>
            <a:ext cx="1764870" cy="1283549"/>
          </a:xfrm>
        </p:spPr>
      </p:pic>
      <p:sp>
        <p:nvSpPr>
          <p:cNvPr id="5" name="Content Placeholder 4"/>
          <p:cNvSpPr>
            <a:spLocks noGrp="1"/>
          </p:cNvSpPr>
          <p:nvPr>
            <p:ph sz="quarter" idx="3"/>
          </p:nvPr>
        </p:nvSpPr>
        <p:spPr>
          <a:xfrm>
            <a:off x="228600" y="0"/>
            <a:ext cx="8915400" cy="1295400"/>
          </a:xfrm>
        </p:spPr>
        <p:txBody>
          <a:bodyPr>
            <a:normAutofit/>
          </a:bodyPr>
          <a:lstStyle/>
          <a:p>
            <a:pPr>
              <a:buNone/>
            </a:pPr>
            <a:r>
              <a:rPr lang="en-US" dirty="0" smtClean="0">
                <a:latin typeface="Bell Gothic Std Black" pitchFamily="34" charset="0"/>
                <a:cs typeface="Aharoni" pitchFamily="2" charset="-79"/>
              </a:rPr>
              <a:t>    The First Amendment to the Bill of Rights</a:t>
            </a:r>
          </a:p>
          <a:p>
            <a:pPr>
              <a:buNone/>
            </a:pPr>
            <a:r>
              <a:rPr lang="en-US" dirty="0" smtClean="0">
                <a:latin typeface="Bell Gothic Std Black" pitchFamily="34" charset="0"/>
                <a:cs typeface="Aharoni" pitchFamily="2" charset="-79"/>
              </a:rPr>
              <a:t> </a:t>
            </a:r>
            <a:r>
              <a:rPr lang="en-US" dirty="0" smtClean="0">
                <a:latin typeface="Bell Gothic Std Black" pitchFamily="34" charset="0"/>
                <a:cs typeface="Aharoni" pitchFamily="2" charset="-79"/>
              </a:rPr>
              <a:t>                  </a:t>
            </a:r>
            <a:endParaRPr lang="en-US" dirty="0">
              <a:latin typeface="Bell Gothic Std Black" pitchFamily="34" charset="0"/>
              <a:cs typeface="Aharoni" pitchFamily="2" charset="-79"/>
            </a:endParaRPr>
          </a:p>
        </p:txBody>
      </p:sp>
      <p:pic>
        <p:nvPicPr>
          <p:cNvPr id="1026" name="Picture 2" descr="C:\Program Files\Microsoft Office\MEDIA\CAGCAT10\j0300912.wmf"/>
          <p:cNvPicPr>
            <a:picLocks noChangeAspect="1" noChangeArrowheads="1"/>
          </p:cNvPicPr>
          <p:nvPr/>
        </p:nvPicPr>
        <p:blipFill>
          <a:blip r:embed="rId3" cstate="print"/>
          <a:srcRect/>
          <a:stretch>
            <a:fillRect/>
          </a:stretch>
        </p:blipFill>
        <p:spPr bwMode="auto">
          <a:xfrm>
            <a:off x="5943600" y="1676400"/>
            <a:ext cx="1828800" cy="1524000"/>
          </a:xfrm>
          <a:prstGeom prst="rect">
            <a:avLst/>
          </a:prstGeom>
          <a:noFill/>
        </p:spPr>
      </p:pic>
      <p:pic>
        <p:nvPicPr>
          <p:cNvPr id="1027" name="Picture 3" descr="C:\Documents and Settings\kowalsm\Local Settings\Temporary Internet Files\Content.IE5\91A4W9EU\MM900300529[1].gif"/>
          <p:cNvPicPr>
            <a:picLocks noChangeAspect="1" noChangeArrowheads="1" noCrop="1"/>
          </p:cNvPicPr>
          <p:nvPr/>
        </p:nvPicPr>
        <p:blipFill>
          <a:blip r:embed="rId4" cstate="print"/>
          <a:srcRect/>
          <a:stretch>
            <a:fillRect/>
          </a:stretch>
        </p:blipFill>
        <p:spPr bwMode="auto">
          <a:xfrm>
            <a:off x="3352800" y="2209800"/>
            <a:ext cx="1828800" cy="1219200"/>
          </a:xfrm>
          <a:prstGeom prst="rect">
            <a:avLst/>
          </a:prstGeom>
          <a:noFill/>
        </p:spPr>
      </p:pic>
      <p:pic>
        <p:nvPicPr>
          <p:cNvPr id="1029" name="Picture 5" descr="C:\Documents and Settings\kowalsm\Local Settings\Temporary Internet Files\Content.IE5\91A4W9EU\MC900354298[1].wmf"/>
          <p:cNvPicPr>
            <a:picLocks noChangeAspect="1" noChangeArrowheads="1"/>
          </p:cNvPicPr>
          <p:nvPr/>
        </p:nvPicPr>
        <p:blipFill>
          <a:blip r:embed="rId5" cstate="print"/>
          <a:srcRect/>
          <a:stretch>
            <a:fillRect/>
          </a:stretch>
        </p:blipFill>
        <p:spPr bwMode="auto">
          <a:xfrm>
            <a:off x="3581400" y="4038600"/>
            <a:ext cx="1752600" cy="1447800"/>
          </a:xfrm>
          <a:prstGeom prst="rect">
            <a:avLst/>
          </a:prstGeom>
          <a:noFill/>
        </p:spPr>
      </p:pic>
      <p:pic>
        <p:nvPicPr>
          <p:cNvPr id="1030" name="Picture 6" descr="C:\Documents and Settings\kowalsm\Local Settings\Temporary Internet Files\Content.IE5\UXR7V3WN\MC900287264[1].wmf"/>
          <p:cNvPicPr>
            <a:picLocks noChangeAspect="1" noChangeArrowheads="1"/>
          </p:cNvPicPr>
          <p:nvPr/>
        </p:nvPicPr>
        <p:blipFill>
          <a:blip r:embed="rId6" cstate="print"/>
          <a:srcRect/>
          <a:stretch>
            <a:fillRect/>
          </a:stretch>
        </p:blipFill>
        <p:spPr bwMode="auto">
          <a:xfrm>
            <a:off x="5943600" y="5181600"/>
            <a:ext cx="1981200" cy="1537758"/>
          </a:xfrm>
          <a:prstGeom prst="rect">
            <a:avLst/>
          </a:prstGeom>
          <a:noFill/>
        </p:spPr>
      </p:pic>
      <p:graphicFrame>
        <p:nvGraphicFramePr>
          <p:cNvPr id="14" name="Table 13"/>
          <p:cNvGraphicFramePr>
            <a:graphicFrameLocks noGrp="1"/>
          </p:cNvGraphicFramePr>
          <p:nvPr/>
        </p:nvGraphicFramePr>
        <p:xfrm>
          <a:off x="-762000" y="8305800"/>
          <a:ext cx="6096000" cy="2092234"/>
        </p:xfrm>
        <a:graphic>
          <a:graphicData uri="http://schemas.openxmlformats.org/drawingml/2006/table">
            <a:tbl>
              <a:tblPr/>
              <a:tblGrid>
                <a:gridCol w="5801004"/>
                <a:gridCol w="294996"/>
              </a:tblGrid>
              <a:tr h="195943">
                <a:tc gridSpan="2">
                  <a:txBody>
                    <a:bodyPr/>
                    <a:lstStyle/>
                    <a:p>
                      <a:endParaRPr lang="en-US"/>
                    </a:p>
                  </a:txBody>
                  <a:tcPr marL="0" marR="0" marT="0" marB="0">
                    <a:lnL>
                      <a:noFill/>
                    </a:lnL>
                    <a:lnR>
                      <a:noFill/>
                    </a:lnR>
                    <a:lnT>
                      <a:noFill/>
                    </a:lnT>
                    <a:lnB>
                      <a:noFill/>
                    </a:lnB>
                  </a:tcPr>
                </a:tc>
                <a:tc hMerge="1">
                  <a:txBody>
                    <a:bodyPr/>
                    <a:lstStyle/>
                    <a:p>
                      <a:endParaRPr lang="en-US"/>
                    </a:p>
                  </a:txBody>
                  <a:tcPr/>
                </a:tc>
              </a:tr>
              <a:tr h="419100">
                <a:tc>
                  <a:txBody>
                    <a:bodyPr/>
                    <a:lstStyle/>
                    <a:p>
                      <a:endParaRPr lang="en-US"/>
                    </a:p>
                  </a:txBody>
                  <a:tcPr marL="13607" marR="13607" marT="13607" marB="13607">
                    <a:lnL>
                      <a:noFill/>
                    </a:lnL>
                    <a:lnR>
                      <a:noFill/>
                    </a:lnR>
                    <a:lnT>
                      <a:noFill/>
                    </a:lnT>
                    <a:lnB>
                      <a:noFill/>
                    </a:lnB>
                  </a:tcPr>
                </a:tc>
                <a:tc>
                  <a:txBody>
                    <a:bodyPr/>
                    <a:lstStyle/>
                    <a:p>
                      <a:endParaRPr lang="en-US" sz="1300"/>
                    </a:p>
                  </a:txBody>
                  <a:tcPr marL="65314" marR="65314" marT="32657" marB="32657">
                    <a:lnL>
                      <a:noFill/>
                    </a:lnL>
                    <a:lnT>
                      <a:noFill/>
                    </a:lnT>
                  </a:tcPr>
                </a:tc>
              </a:tr>
              <a:tr h="1398814">
                <a:tc>
                  <a:txBody>
                    <a:bodyPr/>
                    <a:lstStyle/>
                    <a:p>
                      <a:endParaRPr lang="en-US" dirty="0"/>
                    </a:p>
                  </a:txBody>
                  <a:tcPr marL="13607" marR="13607" marT="13607" marB="13607">
                    <a:lnL>
                      <a:noFill/>
                    </a:lnL>
                    <a:lnR>
                      <a:noFill/>
                    </a:lnR>
                    <a:lnT>
                      <a:noFill/>
                    </a:lnT>
                    <a:lnB>
                      <a:noFill/>
                    </a:lnB>
                  </a:tcPr>
                </a:tc>
                <a:tc>
                  <a:txBody>
                    <a:bodyPr/>
                    <a:lstStyle/>
                    <a:p>
                      <a:endParaRPr lang="en-US" sz="1300" dirty="0"/>
                    </a:p>
                  </a:txBody>
                  <a:tcPr marL="65314" marR="65314" marT="32657" marB="32657">
                    <a:lnL>
                      <a:noFill/>
                    </a:lnL>
                  </a:tcPr>
                </a:tc>
              </a:tr>
            </a:tbl>
          </a:graphicData>
        </a:graphic>
      </p:graphicFrame>
      <p:sp>
        <p:nvSpPr>
          <p:cNvPr id="18" name="TextBox 17"/>
          <p:cNvSpPr txBox="1"/>
          <p:nvPr/>
        </p:nvSpPr>
        <p:spPr>
          <a:xfrm>
            <a:off x="7239000" y="6400800"/>
            <a:ext cx="1905000" cy="369332"/>
          </a:xfrm>
          <a:prstGeom prst="rect">
            <a:avLst/>
          </a:prstGeom>
          <a:noFill/>
        </p:spPr>
        <p:txBody>
          <a:bodyPr wrap="square" rtlCol="0">
            <a:spAutoFit/>
          </a:bodyPr>
          <a:lstStyle/>
          <a:p>
            <a:r>
              <a:rPr lang="en-US" dirty="0" smtClean="0"/>
              <a:t>Matt Kowalski</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Hazelwood v. </a:t>
            </a:r>
            <a:r>
              <a:rPr lang="en-US" dirty="0" err="1" smtClean="0"/>
              <a:t>Kuhlmeier</a:t>
            </a:r>
            <a:endParaRPr lang="en-US" dirty="0"/>
          </a:p>
        </p:txBody>
      </p:sp>
      <p:sp>
        <p:nvSpPr>
          <p:cNvPr id="3" name="Text Placeholder 2"/>
          <p:cNvSpPr>
            <a:spLocks noGrp="1"/>
          </p:cNvSpPr>
          <p:nvPr>
            <p:ph type="body" idx="1"/>
          </p:nvPr>
        </p:nvSpPr>
        <p:spPr>
          <a:xfrm>
            <a:off x="457200" y="1371601"/>
            <a:ext cx="4040188" cy="685799"/>
          </a:xfrm>
        </p:spPr>
        <p:txBody>
          <a:bodyPr>
            <a:normAutofit fontScale="92500" lnSpcReduction="20000"/>
          </a:bodyPr>
          <a:lstStyle/>
          <a:p>
            <a:r>
              <a:rPr lang="en-US" dirty="0" smtClean="0"/>
              <a:t>The school paper is censored by the principal</a:t>
            </a:r>
            <a:endParaRPr lang="en-US" dirty="0"/>
          </a:p>
        </p:txBody>
      </p:sp>
      <p:sp>
        <p:nvSpPr>
          <p:cNvPr id="4" name="Content Placeholder 3"/>
          <p:cNvSpPr>
            <a:spLocks noGrp="1"/>
          </p:cNvSpPr>
          <p:nvPr>
            <p:ph sz="half" idx="2"/>
          </p:nvPr>
        </p:nvSpPr>
        <p:spPr>
          <a:xfrm>
            <a:off x="0" y="2174875"/>
            <a:ext cx="4497388" cy="3951288"/>
          </a:xfrm>
        </p:spPr>
        <p:txBody>
          <a:bodyPr>
            <a:noAutofit/>
          </a:bodyPr>
          <a:lstStyle/>
          <a:p>
            <a:pPr>
              <a:buNone/>
            </a:pPr>
            <a:r>
              <a:rPr lang="en-US" sz="2200" dirty="0" smtClean="0"/>
              <a:t>    --</a:t>
            </a:r>
            <a:r>
              <a:rPr lang="en-US" sz="2000" dirty="0" smtClean="0"/>
              <a:t> Students need to report all sides of the story</a:t>
            </a:r>
          </a:p>
          <a:p>
            <a:pPr>
              <a:buNone/>
            </a:pPr>
            <a:r>
              <a:rPr lang="en-US" sz="2000" dirty="0" smtClean="0"/>
              <a:t>    -- Issues like birth control, divorce, sexual activity, and teen pregnancy are not appropriate a high school newspaper</a:t>
            </a:r>
          </a:p>
          <a:p>
            <a:pPr>
              <a:buNone/>
            </a:pPr>
            <a:r>
              <a:rPr lang="en-US" sz="2000" dirty="0" smtClean="0"/>
              <a:t>    -- It is within the rights of a school official to censor material that can disrupt the school environment or infringe on any student’s right to privacy</a:t>
            </a:r>
          </a:p>
        </p:txBody>
      </p:sp>
      <p:sp>
        <p:nvSpPr>
          <p:cNvPr id="5" name="Text Placeholder 4"/>
          <p:cNvSpPr>
            <a:spLocks noGrp="1"/>
          </p:cNvSpPr>
          <p:nvPr>
            <p:ph type="body" sz="quarter" idx="3"/>
          </p:nvPr>
        </p:nvSpPr>
        <p:spPr>
          <a:xfrm>
            <a:off x="4648200" y="1371600"/>
            <a:ext cx="4041775" cy="838200"/>
          </a:xfrm>
        </p:spPr>
        <p:txBody>
          <a:bodyPr>
            <a:normAutofit fontScale="85000" lnSpcReduction="20000"/>
          </a:bodyPr>
          <a:lstStyle/>
          <a:p>
            <a:r>
              <a:rPr lang="en-US" dirty="0" smtClean="0"/>
              <a:t>The student editors believe their First Amendment rights were violated</a:t>
            </a:r>
            <a:endParaRPr lang="en-US" dirty="0"/>
          </a:p>
        </p:txBody>
      </p:sp>
      <p:sp>
        <p:nvSpPr>
          <p:cNvPr id="6" name="Content Placeholder 5"/>
          <p:cNvSpPr>
            <a:spLocks noGrp="1"/>
          </p:cNvSpPr>
          <p:nvPr>
            <p:ph sz="quarter" idx="4"/>
          </p:nvPr>
        </p:nvSpPr>
        <p:spPr>
          <a:xfrm>
            <a:off x="4343400" y="2174875"/>
            <a:ext cx="4343401" cy="3951288"/>
          </a:xfrm>
        </p:spPr>
        <p:txBody>
          <a:bodyPr>
            <a:normAutofit fontScale="92500"/>
          </a:bodyPr>
          <a:lstStyle/>
          <a:p>
            <a:pPr>
              <a:buNone/>
            </a:pPr>
            <a:r>
              <a:rPr lang="en-US" sz="2200" dirty="0" smtClean="0"/>
              <a:t>   -- Censorship of the press infringes             on First Amendment rights</a:t>
            </a:r>
          </a:p>
          <a:p>
            <a:pPr>
              <a:buNone/>
            </a:pPr>
            <a:r>
              <a:rPr lang="en-US" sz="2200" dirty="0" smtClean="0"/>
              <a:t>   -- The two removed pages contained articles besides the ones in question</a:t>
            </a:r>
          </a:p>
          <a:p>
            <a:pPr>
              <a:buNone/>
            </a:pPr>
            <a:r>
              <a:rPr lang="en-US" sz="2200" dirty="0" smtClean="0"/>
              <a:t> </a:t>
            </a:r>
            <a:r>
              <a:rPr lang="en-US" sz="2200" dirty="0" smtClean="0"/>
              <a:t>  -- The principal offered the students no chance to revise the paper for another publication</a:t>
            </a:r>
          </a:p>
          <a:p>
            <a:pPr>
              <a:buNone/>
            </a:pPr>
            <a:r>
              <a:rPr lang="en-US" sz="2200" dirty="0" smtClean="0"/>
              <a:t>   -- The students names were changed to protect their privacy in the two articles about teen pregnancy and the impacts of divorce on students  </a:t>
            </a:r>
          </a:p>
          <a:p>
            <a:pPr>
              <a:buNone/>
            </a:pPr>
            <a:endParaRPr lang="en-US" sz="2200" dirty="0"/>
          </a:p>
        </p:txBody>
      </p:sp>
      <p:sp>
        <p:nvSpPr>
          <p:cNvPr id="7" name="TextBox 6"/>
          <p:cNvSpPr txBox="1"/>
          <p:nvPr/>
        </p:nvSpPr>
        <p:spPr>
          <a:xfrm>
            <a:off x="6934200" y="6248400"/>
            <a:ext cx="1981200" cy="369332"/>
          </a:xfrm>
          <a:prstGeom prst="rect">
            <a:avLst/>
          </a:prstGeom>
          <a:noFill/>
        </p:spPr>
        <p:txBody>
          <a:bodyPr wrap="square" rtlCol="0">
            <a:spAutoFit/>
          </a:bodyPr>
          <a:lstStyle/>
          <a:p>
            <a:r>
              <a:rPr lang="en-US" dirty="0" smtClean="0"/>
              <a:t>Matt Kowalski</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Press Serves as a Government Watchdog</a:t>
            </a:r>
            <a:endParaRPr lang="en-US" dirty="0"/>
          </a:p>
        </p:txBody>
      </p:sp>
      <p:sp>
        <p:nvSpPr>
          <p:cNvPr id="4" name="Content Placeholder 3"/>
          <p:cNvSpPr>
            <a:spLocks noGrp="1"/>
          </p:cNvSpPr>
          <p:nvPr>
            <p:ph sz="half" idx="2"/>
          </p:nvPr>
        </p:nvSpPr>
        <p:spPr>
          <a:xfrm>
            <a:off x="1905000" y="1676400"/>
            <a:ext cx="4040188" cy="3951288"/>
          </a:xfrm>
        </p:spPr>
        <p:txBody>
          <a:bodyPr/>
          <a:lstStyle/>
          <a:p>
            <a:r>
              <a:rPr lang="en-US" dirty="0" smtClean="0"/>
              <a:t>The press informs the public of the inner workings of government and the effects of laws that they pass  </a:t>
            </a:r>
          </a:p>
          <a:p>
            <a:r>
              <a:rPr lang="en-US" dirty="0" smtClean="0"/>
              <a:t>Through investigative reporting, journalists have uncovered stories like the Watergate Scandal and the human rights violations at Guantanamo Bay</a:t>
            </a:r>
          </a:p>
          <a:p>
            <a:endParaRPr lang="en-US" dirty="0"/>
          </a:p>
        </p:txBody>
      </p:sp>
      <p:pic>
        <p:nvPicPr>
          <p:cNvPr id="10" name="Content Placeholder 9" descr="220px-Camp_x-ray_detainees.jpg"/>
          <p:cNvPicPr>
            <a:picLocks noGrp="1" noChangeAspect="1"/>
          </p:cNvPicPr>
          <p:nvPr>
            <p:ph sz="quarter" idx="4"/>
          </p:nvPr>
        </p:nvPicPr>
        <p:blipFill>
          <a:blip r:embed="rId2" cstate="print"/>
          <a:stretch>
            <a:fillRect/>
          </a:stretch>
        </p:blipFill>
        <p:spPr>
          <a:xfrm>
            <a:off x="6869112" y="914400"/>
            <a:ext cx="2274888" cy="1970881"/>
          </a:xfrm>
        </p:spPr>
      </p:pic>
      <p:pic>
        <p:nvPicPr>
          <p:cNvPr id="36866" name="Picture 2" descr="C:\Documents and Settings\kowalsm\Local Settings\Temporary Internet Files\Content.IE5\UXR7V3WN\MC900140607[1].wmf"/>
          <p:cNvPicPr>
            <a:picLocks noChangeAspect="1" noChangeArrowheads="1"/>
          </p:cNvPicPr>
          <p:nvPr/>
        </p:nvPicPr>
        <p:blipFill>
          <a:blip r:embed="rId3" cstate="print"/>
          <a:srcRect/>
          <a:stretch>
            <a:fillRect/>
          </a:stretch>
        </p:blipFill>
        <p:spPr bwMode="auto">
          <a:xfrm>
            <a:off x="1" y="4267200"/>
            <a:ext cx="2133600" cy="1828800"/>
          </a:xfrm>
          <a:prstGeom prst="rect">
            <a:avLst/>
          </a:prstGeom>
          <a:noFill/>
        </p:spPr>
      </p:pic>
      <p:pic>
        <p:nvPicPr>
          <p:cNvPr id="36867" name="Picture 3" descr="C:\Documents and Settings\kowalsm\Local Settings\Temporary Internet Files\Content.IE5\I2H9ROFX\MP900401787[1].jpg"/>
          <p:cNvPicPr>
            <a:picLocks noChangeAspect="1" noChangeArrowheads="1"/>
          </p:cNvPicPr>
          <p:nvPr/>
        </p:nvPicPr>
        <p:blipFill>
          <a:blip r:embed="rId4" cstate="print"/>
          <a:srcRect/>
          <a:stretch>
            <a:fillRect/>
          </a:stretch>
        </p:blipFill>
        <p:spPr bwMode="auto">
          <a:xfrm>
            <a:off x="0" y="2209800"/>
            <a:ext cx="1828800" cy="1905000"/>
          </a:xfrm>
          <a:prstGeom prst="rect">
            <a:avLst/>
          </a:prstGeom>
          <a:noFill/>
        </p:spPr>
      </p:pic>
      <p:pic>
        <p:nvPicPr>
          <p:cNvPr id="36868" name="Picture 4" descr="C:\Documents and Settings\kowalsm\Local Settings\Temporary Internet Files\Content.IE5\P644EXP0\MC900097703[1].wmf"/>
          <p:cNvPicPr>
            <a:picLocks noChangeAspect="1" noChangeArrowheads="1"/>
          </p:cNvPicPr>
          <p:nvPr/>
        </p:nvPicPr>
        <p:blipFill>
          <a:blip r:embed="rId5" cstate="print"/>
          <a:srcRect/>
          <a:stretch>
            <a:fillRect/>
          </a:stretch>
        </p:blipFill>
        <p:spPr bwMode="auto">
          <a:xfrm>
            <a:off x="9144000" y="6858000"/>
            <a:ext cx="1758391" cy="1893113"/>
          </a:xfrm>
          <a:prstGeom prst="rect">
            <a:avLst/>
          </a:prstGeom>
          <a:noFill/>
        </p:spPr>
      </p:pic>
      <p:pic>
        <p:nvPicPr>
          <p:cNvPr id="11" name="Picture 10" descr="220px-Pair_of_Omar_Khadr_demonstrators.jpg"/>
          <p:cNvPicPr>
            <a:picLocks noChangeAspect="1"/>
          </p:cNvPicPr>
          <p:nvPr/>
        </p:nvPicPr>
        <p:blipFill>
          <a:blip r:embed="rId6" cstate="print"/>
          <a:stretch>
            <a:fillRect/>
          </a:stretch>
        </p:blipFill>
        <p:spPr>
          <a:xfrm>
            <a:off x="6807200" y="2895600"/>
            <a:ext cx="2336800" cy="1905000"/>
          </a:xfrm>
          <a:prstGeom prst="rect">
            <a:avLst/>
          </a:prstGeom>
        </p:spPr>
      </p:pic>
      <p:sp>
        <p:nvSpPr>
          <p:cNvPr id="12" name="TextBox 11"/>
          <p:cNvSpPr txBox="1"/>
          <p:nvPr/>
        </p:nvSpPr>
        <p:spPr>
          <a:xfrm>
            <a:off x="0" y="6257836"/>
            <a:ext cx="6705600" cy="600164"/>
          </a:xfrm>
          <a:prstGeom prst="rect">
            <a:avLst/>
          </a:prstGeom>
          <a:noFill/>
        </p:spPr>
        <p:txBody>
          <a:bodyPr wrap="square" rtlCol="0">
            <a:spAutoFit/>
          </a:bodyPr>
          <a:lstStyle/>
          <a:p>
            <a:r>
              <a:rPr lang="en-US" sz="1100" dirty="0" smtClean="0"/>
              <a:t>Sources</a:t>
            </a:r>
          </a:p>
          <a:p>
            <a:r>
              <a:rPr lang="en-US" sz="1100" dirty="0" smtClean="0"/>
              <a:t>http</a:t>
            </a:r>
            <a:r>
              <a:rPr lang="en-US" sz="1100" dirty="0" smtClean="0"/>
              <a:t>://</a:t>
            </a:r>
            <a:r>
              <a:rPr lang="en-US" sz="1100" dirty="0" smtClean="0"/>
              <a:t>en.wikipedia.org/wiki/Guantanamo_Bay_detention_camp#Statements_by_human_rights_organizations</a:t>
            </a:r>
          </a:p>
          <a:p>
            <a:r>
              <a:rPr lang="en-US" sz="1100" dirty="0" smtClean="0"/>
              <a:t>http://en.wikipedia.org/wiki/Watergate_scandal</a:t>
            </a:r>
            <a:endParaRPr lang="en-US" sz="1100" dirty="0"/>
          </a:p>
        </p:txBody>
      </p:sp>
      <p:pic>
        <p:nvPicPr>
          <p:cNvPr id="13" name="Picture 12" descr="130px-Nixon-depart.png"/>
          <p:cNvPicPr>
            <a:picLocks noChangeAspect="1"/>
          </p:cNvPicPr>
          <p:nvPr/>
        </p:nvPicPr>
        <p:blipFill>
          <a:blip r:embed="rId7" cstate="print"/>
          <a:stretch>
            <a:fillRect/>
          </a:stretch>
        </p:blipFill>
        <p:spPr>
          <a:xfrm>
            <a:off x="7239000" y="4953000"/>
            <a:ext cx="1905000" cy="1524000"/>
          </a:xfrm>
          <a:prstGeom prst="rect">
            <a:avLst/>
          </a:prstGeom>
        </p:spPr>
      </p:pic>
      <p:pic>
        <p:nvPicPr>
          <p:cNvPr id="14" name="Picture 13" descr="130px-WatergateFromAir.jpg"/>
          <p:cNvPicPr>
            <a:picLocks noChangeAspect="1"/>
          </p:cNvPicPr>
          <p:nvPr/>
        </p:nvPicPr>
        <p:blipFill>
          <a:blip r:embed="rId8" cstate="print"/>
          <a:stretch>
            <a:fillRect/>
          </a:stretch>
        </p:blipFill>
        <p:spPr>
          <a:xfrm>
            <a:off x="5181600" y="5181600"/>
            <a:ext cx="2057400" cy="1295400"/>
          </a:xfrm>
          <a:prstGeom prst="rect">
            <a:avLst/>
          </a:prstGeom>
        </p:spPr>
      </p:pic>
      <p:sp>
        <p:nvSpPr>
          <p:cNvPr id="15" name="TextBox 14"/>
          <p:cNvSpPr txBox="1"/>
          <p:nvPr/>
        </p:nvSpPr>
        <p:spPr>
          <a:xfrm>
            <a:off x="6781800" y="6488668"/>
            <a:ext cx="2209800" cy="369332"/>
          </a:xfrm>
          <a:prstGeom prst="rect">
            <a:avLst/>
          </a:prstGeom>
          <a:noFill/>
        </p:spPr>
        <p:txBody>
          <a:bodyPr wrap="square" rtlCol="0">
            <a:spAutoFit/>
          </a:bodyPr>
          <a:lstStyle/>
          <a:p>
            <a:r>
              <a:rPr lang="en-US" dirty="0" smtClean="0"/>
              <a:t>Matt Kowalski</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Hazelwood v. </a:t>
            </a:r>
            <a:r>
              <a:rPr lang="en-US" dirty="0" err="1" smtClean="0"/>
              <a:t>Kuhlmeier</a:t>
            </a:r>
            <a:endParaRPr lang="en-US" dirty="0"/>
          </a:p>
        </p:txBody>
      </p:sp>
      <p:sp>
        <p:nvSpPr>
          <p:cNvPr id="3" name="Text Placeholder 2"/>
          <p:cNvSpPr>
            <a:spLocks noGrp="1"/>
          </p:cNvSpPr>
          <p:nvPr>
            <p:ph type="body" sz="half" idx="1"/>
          </p:nvPr>
        </p:nvSpPr>
        <p:spPr/>
        <p:txBody>
          <a:bodyPr>
            <a:normAutofit/>
          </a:bodyPr>
          <a:lstStyle/>
          <a:p>
            <a:r>
              <a:rPr lang="en-US" sz="2000" dirty="0" smtClean="0"/>
              <a:t>The Hazelwood School district argued that the paper was funded by the school and therefore they had a right to edit the paper as they saw fit.</a:t>
            </a:r>
          </a:p>
          <a:p>
            <a:r>
              <a:rPr lang="en-US" sz="2000" dirty="0" smtClean="0"/>
              <a:t>The students argued that the paper was a public forum and it was their right and duty to inform readers on topics that affect their lives.</a:t>
            </a:r>
          </a:p>
          <a:p>
            <a:r>
              <a:rPr lang="en-US" sz="2000" dirty="0" smtClean="0"/>
              <a:t>The students believed that these two articles would not disrupt the school.</a:t>
            </a:r>
            <a:endParaRPr lang="en-US" sz="2000" dirty="0"/>
          </a:p>
        </p:txBody>
      </p:sp>
      <p:pic>
        <p:nvPicPr>
          <p:cNvPr id="6" name="Content Placeholder 5" descr="paper.bmp"/>
          <p:cNvPicPr>
            <a:picLocks noGrp="1" noChangeAspect="1"/>
          </p:cNvPicPr>
          <p:nvPr>
            <p:ph sz="quarter" idx="2"/>
          </p:nvPr>
        </p:nvPicPr>
        <p:blipFill>
          <a:blip r:embed="rId2" cstate="print"/>
          <a:stretch>
            <a:fillRect/>
          </a:stretch>
        </p:blipFill>
        <p:spPr>
          <a:xfrm>
            <a:off x="4648200" y="1295400"/>
            <a:ext cx="4191000" cy="2514600"/>
          </a:xfrm>
        </p:spPr>
      </p:pic>
      <p:sp>
        <p:nvSpPr>
          <p:cNvPr id="5" name="Content Placeholder 4"/>
          <p:cNvSpPr>
            <a:spLocks noGrp="1"/>
          </p:cNvSpPr>
          <p:nvPr>
            <p:ph sz="quarter" idx="3"/>
          </p:nvPr>
        </p:nvSpPr>
        <p:spPr/>
        <p:txBody>
          <a:bodyPr>
            <a:normAutofit fontScale="62500" lnSpcReduction="20000"/>
          </a:bodyPr>
          <a:lstStyle/>
          <a:p>
            <a:r>
              <a:rPr lang="en-US" dirty="0" smtClean="0"/>
              <a:t>The case made it to the U.S. Supreme Court and on Jan. 13, 1985 the Court delivered a split a 5-3 split decision in favor of the Hazelwood School District. The decision overruled a Court of Appeals reversal the original District Court ruling.</a:t>
            </a:r>
            <a:endParaRPr lang="en-US" dirty="0"/>
          </a:p>
        </p:txBody>
      </p:sp>
      <p:sp>
        <p:nvSpPr>
          <p:cNvPr id="7" name="TextBox 6"/>
          <p:cNvSpPr txBox="1"/>
          <p:nvPr/>
        </p:nvSpPr>
        <p:spPr>
          <a:xfrm>
            <a:off x="6172200" y="6488668"/>
            <a:ext cx="2667000" cy="369332"/>
          </a:xfrm>
          <a:prstGeom prst="rect">
            <a:avLst/>
          </a:prstGeom>
          <a:noFill/>
        </p:spPr>
        <p:txBody>
          <a:bodyPr wrap="square" rtlCol="0">
            <a:spAutoFit/>
          </a:bodyPr>
          <a:lstStyle/>
          <a:p>
            <a:r>
              <a:rPr lang="en-US" dirty="0" smtClean="0"/>
              <a:t>Matt Kowalski</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5410200" y="533400"/>
            <a:ext cx="3419203" cy="5486400"/>
          </a:xfrm>
          <a:prstGeom prst="rect">
            <a:avLst/>
          </a:prstGeom>
        </p:spPr>
      </p:pic>
      <p:sp>
        <p:nvSpPr>
          <p:cNvPr id="4" name="TextBox 3"/>
          <p:cNvSpPr txBox="1"/>
          <p:nvPr/>
        </p:nvSpPr>
        <p:spPr>
          <a:xfrm>
            <a:off x="745834" y="1016605"/>
            <a:ext cx="4130966" cy="1938992"/>
          </a:xfrm>
          <a:prstGeom prst="rect">
            <a:avLst/>
          </a:prstGeom>
          <a:noFill/>
        </p:spPr>
        <p:txBody>
          <a:bodyPr wrap="square" rtlCol="0">
            <a:spAutoFit/>
          </a:bodyPr>
          <a:lstStyle/>
          <a:p>
            <a:r>
              <a:rPr lang="en-US" sz="2400" dirty="0" smtClean="0">
                <a:effectLst>
                  <a:outerShdw blurRad="38100" dist="38100" dir="2700000" algn="tl">
                    <a:srgbClr val="000000">
                      <a:alpha val="43137"/>
                    </a:srgbClr>
                  </a:outerShdw>
                </a:effectLst>
                <a:latin typeface="Baskerville Old Face" pitchFamily="18" charset="0"/>
              </a:rPr>
              <a:t>In 1787, delegates of the thirteen States met in Philadelphia and drafted a remarkable document—the Constitution.</a:t>
            </a:r>
            <a:endParaRPr lang="en-US" sz="2400" dirty="0">
              <a:effectLst>
                <a:outerShdw blurRad="38100" dist="38100" dir="2700000" algn="tl">
                  <a:srgbClr val="000000">
                    <a:alpha val="43137"/>
                  </a:srgbClr>
                </a:outerShdw>
              </a:effectLst>
              <a:latin typeface="Baskerville Old Face" pitchFamily="18" charset="0"/>
            </a:endParaRPr>
          </a:p>
        </p:txBody>
      </p:sp>
      <p:sp>
        <p:nvSpPr>
          <p:cNvPr id="6" name="TextBox 5"/>
          <p:cNvSpPr txBox="1"/>
          <p:nvPr/>
        </p:nvSpPr>
        <p:spPr>
          <a:xfrm>
            <a:off x="745834" y="3276600"/>
            <a:ext cx="3826166" cy="1938992"/>
          </a:xfrm>
          <a:prstGeom prst="rect">
            <a:avLst/>
          </a:prstGeom>
          <a:noFill/>
        </p:spPr>
        <p:txBody>
          <a:bodyPr wrap="square" rtlCol="0">
            <a:spAutoFit/>
          </a:bodyPr>
          <a:lstStyle/>
          <a:p>
            <a:r>
              <a:rPr lang="en-US" sz="2400" dirty="0" smtClean="0">
                <a:effectLst>
                  <a:outerShdw blurRad="38100" dist="38100" dir="2700000" algn="tl">
                    <a:srgbClr val="000000">
                      <a:alpha val="43137"/>
                    </a:srgbClr>
                  </a:outerShdw>
                </a:effectLst>
                <a:latin typeface="Baskerville Old Face" pitchFamily="18" charset="0"/>
              </a:rPr>
              <a:t>But while the Constitution outlined what the new government </a:t>
            </a:r>
            <a:r>
              <a:rPr lang="en-US" sz="2400" i="1" dirty="0" smtClean="0">
                <a:effectLst>
                  <a:outerShdw blurRad="38100" dist="38100" dir="2700000" algn="tl">
                    <a:srgbClr val="000000">
                      <a:alpha val="43137"/>
                    </a:srgbClr>
                  </a:outerShdw>
                </a:effectLst>
                <a:latin typeface="Baskerville Old Face" pitchFamily="18" charset="0"/>
              </a:rPr>
              <a:t>could</a:t>
            </a:r>
            <a:r>
              <a:rPr lang="en-US" sz="2400" dirty="0" smtClean="0">
                <a:effectLst>
                  <a:outerShdw blurRad="38100" dist="38100" dir="2700000" algn="tl">
                    <a:srgbClr val="000000">
                      <a:alpha val="43137"/>
                    </a:srgbClr>
                  </a:outerShdw>
                </a:effectLst>
                <a:latin typeface="Baskerville Old Face" pitchFamily="18" charset="0"/>
              </a:rPr>
              <a:t> do, it did not define what the government could </a:t>
            </a:r>
            <a:r>
              <a:rPr lang="en-US" sz="2400" i="1" dirty="0" smtClean="0">
                <a:effectLst>
                  <a:outerShdw blurRad="38100" dist="38100" dir="2700000" algn="tl">
                    <a:srgbClr val="000000">
                      <a:alpha val="43137"/>
                    </a:srgbClr>
                  </a:outerShdw>
                </a:effectLst>
                <a:latin typeface="Baskerville Old Face" pitchFamily="18" charset="0"/>
              </a:rPr>
              <a:t>not</a:t>
            </a:r>
            <a:r>
              <a:rPr lang="en-US" sz="2400" dirty="0" smtClean="0">
                <a:effectLst>
                  <a:outerShdw blurRad="38100" dist="38100" dir="2700000" algn="tl">
                    <a:srgbClr val="000000">
                      <a:alpha val="43137"/>
                    </a:srgbClr>
                  </a:outerShdw>
                </a:effectLst>
                <a:latin typeface="Baskerville Old Face" pitchFamily="18" charset="0"/>
              </a:rPr>
              <a:t> do.</a:t>
            </a:r>
            <a:endParaRPr lang="en-US" sz="2400" dirty="0">
              <a:effectLst>
                <a:outerShdw blurRad="38100" dist="38100" dir="2700000" algn="tl">
                  <a:srgbClr val="000000">
                    <a:alpha val="43137"/>
                  </a:srgbClr>
                </a:outerShdw>
              </a:effectLst>
              <a:latin typeface="Baskerville Old Face" pitchFamily="18" charset="0"/>
            </a:endParaRPr>
          </a:p>
        </p:txBody>
      </p:sp>
      <p:sp>
        <p:nvSpPr>
          <p:cNvPr id="5" name="TextBox 4"/>
          <p:cNvSpPr txBox="1"/>
          <p:nvPr/>
        </p:nvSpPr>
        <p:spPr>
          <a:xfrm>
            <a:off x="914400" y="5867400"/>
            <a:ext cx="1143000" cy="261610"/>
          </a:xfrm>
          <a:prstGeom prst="rect">
            <a:avLst/>
          </a:prstGeom>
          <a:noFill/>
        </p:spPr>
        <p:txBody>
          <a:bodyPr wrap="square" rtlCol="0">
            <a:spAutoFit/>
          </a:bodyPr>
          <a:lstStyle/>
          <a:p>
            <a:r>
              <a:rPr lang="en-US" sz="1100" dirty="0" smtClean="0"/>
              <a:t>Kurt Van </a:t>
            </a:r>
            <a:r>
              <a:rPr lang="en-US" sz="1100" dirty="0" err="1" smtClean="0"/>
              <a:t>Deren</a:t>
            </a:r>
            <a:endParaRPr lang="en-US" sz="1100" dirty="0"/>
          </a:p>
        </p:txBody>
      </p:sp>
    </p:spTree>
    <p:extLst>
      <p:ext uri="{BB962C8B-B14F-4D97-AF65-F5344CB8AC3E}">
        <p14:creationId xmlns="" xmlns:p14="http://schemas.microsoft.com/office/powerpoint/2010/main" val="18937321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4000" fill="hold"/>
                                        <p:tgtEl>
                                          <p:spTgt spid="4"/>
                                        </p:tgtEl>
                                        <p:attrNameLst>
                                          <p:attrName>ppt_x</p:attrName>
                                        </p:attrNameLst>
                                      </p:cBhvr>
                                      <p:tavLst>
                                        <p:tav tm="0">
                                          <p:val>
                                            <p:strVal val="#ppt_x"/>
                                          </p:val>
                                        </p:tav>
                                        <p:tav tm="100000">
                                          <p:val>
                                            <p:strVal val="#ppt_x"/>
                                          </p:val>
                                        </p:tav>
                                      </p:tavLst>
                                    </p:anim>
                                    <p:anim calcmode="lin" valueType="num">
                                      <p:cBhvr additive="base">
                                        <p:cTn id="8" dur="40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100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0" fill="hold"/>
                                        <p:tgtEl>
                                          <p:spTgt spid="6"/>
                                        </p:tgtEl>
                                        <p:attrNameLst>
                                          <p:attrName>ppt_x</p:attrName>
                                        </p:attrNameLst>
                                      </p:cBhvr>
                                      <p:tavLst>
                                        <p:tav tm="0">
                                          <p:val>
                                            <p:strVal val="#ppt_x"/>
                                          </p:val>
                                        </p:tav>
                                        <p:tav tm="100000">
                                          <p:val>
                                            <p:strVal val="#ppt_x"/>
                                          </p:val>
                                        </p:tav>
                                      </p:tavLst>
                                    </p:anim>
                                    <p:anim calcmode="lin" valueType="num">
                                      <p:cBhvr additive="base">
                                        <p:cTn id="14" dur="5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5410200" y="533400"/>
            <a:ext cx="3419203" cy="5486400"/>
          </a:xfrm>
          <a:prstGeom prst="rect">
            <a:avLst/>
          </a:prstGeom>
        </p:spPr>
      </p:pic>
      <p:sp>
        <p:nvSpPr>
          <p:cNvPr id="5" name="TextBox 4"/>
          <p:cNvSpPr txBox="1"/>
          <p:nvPr/>
        </p:nvSpPr>
        <p:spPr>
          <a:xfrm>
            <a:off x="745834" y="533400"/>
            <a:ext cx="4130966" cy="2308324"/>
          </a:xfrm>
          <a:prstGeom prst="rect">
            <a:avLst/>
          </a:prstGeom>
          <a:noFill/>
        </p:spPr>
        <p:txBody>
          <a:bodyPr wrap="square" rtlCol="0">
            <a:spAutoFit/>
          </a:bodyPr>
          <a:lstStyle/>
          <a:p>
            <a:r>
              <a:rPr lang="en-US" sz="2400" dirty="0" smtClean="0">
                <a:effectLst>
                  <a:outerShdw blurRad="38100" dist="38100" dir="2700000" algn="tl">
                    <a:srgbClr val="000000">
                      <a:alpha val="43137"/>
                    </a:srgbClr>
                  </a:outerShdw>
                </a:effectLst>
                <a:latin typeface="Baskerville Old Face" pitchFamily="18" charset="0"/>
              </a:rPr>
              <a:t>Having a distrust of government after having been a part of an oppressive government in England, citizens of the thirteen States wanted a more limited government.</a:t>
            </a:r>
            <a:endParaRPr lang="en-US" sz="2400" dirty="0">
              <a:effectLst>
                <a:outerShdw blurRad="38100" dist="38100" dir="2700000" algn="tl">
                  <a:srgbClr val="000000">
                    <a:alpha val="43137"/>
                  </a:srgbClr>
                </a:outerShdw>
              </a:effectLst>
              <a:latin typeface="Baskerville Old Face" pitchFamily="18" charset="0"/>
            </a:endParaRPr>
          </a:p>
        </p:txBody>
      </p:sp>
      <p:sp>
        <p:nvSpPr>
          <p:cNvPr id="6" name="TextBox 5"/>
          <p:cNvSpPr txBox="1"/>
          <p:nvPr/>
        </p:nvSpPr>
        <p:spPr>
          <a:xfrm>
            <a:off x="723422" y="2905035"/>
            <a:ext cx="3826166" cy="1200329"/>
          </a:xfrm>
          <a:prstGeom prst="rect">
            <a:avLst/>
          </a:prstGeom>
          <a:noFill/>
        </p:spPr>
        <p:txBody>
          <a:bodyPr wrap="square" rtlCol="0">
            <a:spAutoFit/>
          </a:bodyPr>
          <a:lstStyle/>
          <a:p>
            <a:r>
              <a:rPr lang="en-US" sz="2400" dirty="0" smtClean="0">
                <a:effectLst>
                  <a:outerShdw blurRad="38100" dist="38100" dir="2700000" algn="tl">
                    <a:srgbClr val="000000">
                      <a:alpha val="43137"/>
                    </a:srgbClr>
                  </a:outerShdw>
                </a:effectLst>
                <a:latin typeface="Baskerville Old Face" pitchFamily="18" charset="0"/>
              </a:rPr>
              <a:t>The solution was a “bill of rights” limiting the power of the federal government.</a:t>
            </a:r>
            <a:endParaRPr lang="en-US" sz="2400" dirty="0">
              <a:effectLst>
                <a:outerShdw blurRad="38100" dist="38100" dir="2700000" algn="tl">
                  <a:srgbClr val="000000">
                    <a:alpha val="43137"/>
                  </a:srgbClr>
                </a:outerShdw>
              </a:effectLst>
              <a:latin typeface="Baskerville Old Face" pitchFamily="18" charset="0"/>
            </a:endParaRPr>
          </a:p>
        </p:txBody>
      </p:sp>
      <p:sp>
        <p:nvSpPr>
          <p:cNvPr id="7" name="TextBox 6"/>
          <p:cNvSpPr txBox="1"/>
          <p:nvPr/>
        </p:nvSpPr>
        <p:spPr>
          <a:xfrm>
            <a:off x="701010" y="4198203"/>
            <a:ext cx="3826166" cy="2308324"/>
          </a:xfrm>
          <a:prstGeom prst="rect">
            <a:avLst/>
          </a:prstGeom>
          <a:noFill/>
        </p:spPr>
        <p:txBody>
          <a:bodyPr wrap="square" rtlCol="0">
            <a:spAutoFit/>
          </a:bodyPr>
          <a:lstStyle/>
          <a:p>
            <a:r>
              <a:rPr lang="en-US" sz="2400" dirty="0" smtClean="0">
                <a:effectLst>
                  <a:outerShdw blurRad="38100" dist="38100" dir="2700000" algn="tl">
                    <a:srgbClr val="000000">
                      <a:alpha val="43137"/>
                    </a:srgbClr>
                  </a:outerShdw>
                </a:effectLst>
                <a:latin typeface="Baskerville Old Face" pitchFamily="18" charset="0"/>
              </a:rPr>
              <a:t>Anti-Federalists thought a list of specific rights was unnecessary, but Federalists refused to agree to the Constitution without such a list.</a:t>
            </a:r>
            <a:endParaRPr lang="en-US" sz="2400" dirty="0">
              <a:effectLst>
                <a:outerShdw blurRad="38100" dist="38100" dir="2700000" algn="tl">
                  <a:srgbClr val="000000">
                    <a:alpha val="43137"/>
                  </a:srgbClr>
                </a:outerShdw>
              </a:effectLst>
              <a:latin typeface="Baskerville Old Face" pitchFamily="18" charset="0"/>
            </a:endParaRPr>
          </a:p>
        </p:txBody>
      </p:sp>
      <p:sp>
        <p:nvSpPr>
          <p:cNvPr id="8" name="TextBox 7"/>
          <p:cNvSpPr txBox="1"/>
          <p:nvPr/>
        </p:nvSpPr>
        <p:spPr>
          <a:xfrm>
            <a:off x="4724400" y="6400800"/>
            <a:ext cx="1600200" cy="261610"/>
          </a:xfrm>
          <a:prstGeom prst="rect">
            <a:avLst/>
          </a:prstGeom>
          <a:noFill/>
        </p:spPr>
        <p:txBody>
          <a:bodyPr wrap="square" rtlCol="0">
            <a:spAutoFit/>
          </a:bodyPr>
          <a:lstStyle/>
          <a:p>
            <a:r>
              <a:rPr lang="en-US" sz="1100" dirty="0" smtClean="0"/>
              <a:t>Kurt Van </a:t>
            </a:r>
            <a:r>
              <a:rPr lang="en-US" sz="1100" dirty="0" err="1" smtClean="0"/>
              <a:t>Deren</a:t>
            </a:r>
            <a:endParaRPr lang="en-US" sz="1100" dirty="0"/>
          </a:p>
        </p:txBody>
      </p:sp>
    </p:spTree>
    <p:extLst>
      <p:ext uri="{BB962C8B-B14F-4D97-AF65-F5344CB8AC3E}">
        <p14:creationId xmlns="" xmlns:p14="http://schemas.microsoft.com/office/powerpoint/2010/main" val="3832985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4000" fill="hold"/>
                                        <p:tgtEl>
                                          <p:spTgt spid="5"/>
                                        </p:tgtEl>
                                        <p:attrNameLst>
                                          <p:attrName>ppt_x</p:attrName>
                                        </p:attrNameLst>
                                      </p:cBhvr>
                                      <p:tavLst>
                                        <p:tav tm="0">
                                          <p:val>
                                            <p:strVal val="#ppt_x"/>
                                          </p:val>
                                        </p:tav>
                                        <p:tav tm="100000">
                                          <p:val>
                                            <p:strVal val="#ppt_x"/>
                                          </p:val>
                                        </p:tav>
                                      </p:tavLst>
                                    </p:anim>
                                    <p:anim calcmode="lin" valueType="num">
                                      <p:cBhvr additive="base">
                                        <p:cTn id="8" dur="40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100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0" fill="hold"/>
                                        <p:tgtEl>
                                          <p:spTgt spid="6"/>
                                        </p:tgtEl>
                                        <p:attrNameLst>
                                          <p:attrName>ppt_x</p:attrName>
                                        </p:attrNameLst>
                                      </p:cBhvr>
                                      <p:tavLst>
                                        <p:tav tm="0">
                                          <p:val>
                                            <p:strVal val="#ppt_x"/>
                                          </p:val>
                                        </p:tav>
                                        <p:tav tm="100000">
                                          <p:val>
                                            <p:strVal val="#ppt_x"/>
                                          </p:val>
                                        </p:tav>
                                      </p:tavLst>
                                    </p:anim>
                                    <p:anim calcmode="lin" valueType="num">
                                      <p:cBhvr additive="base">
                                        <p:cTn id="14" dur="50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100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0" fill="hold"/>
                                        <p:tgtEl>
                                          <p:spTgt spid="7"/>
                                        </p:tgtEl>
                                        <p:attrNameLst>
                                          <p:attrName>ppt_x</p:attrName>
                                        </p:attrNameLst>
                                      </p:cBhvr>
                                      <p:tavLst>
                                        <p:tav tm="0">
                                          <p:val>
                                            <p:strVal val="#ppt_x"/>
                                          </p:val>
                                        </p:tav>
                                        <p:tav tm="100000">
                                          <p:val>
                                            <p:strVal val="#ppt_x"/>
                                          </p:val>
                                        </p:tav>
                                      </p:tavLst>
                                    </p:anim>
                                    <p:anim calcmode="lin" valueType="num">
                                      <p:cBhvr additive="base">
                                        <p:cTn id="20" dur="50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81000" y="914400"/>
            <a:ext cx="3657600" cy="1323439"/>
          </a:xfrm>
          <a:prstGeom prst="rect">
            <a:avLst/>
          </a:prstGeom>
          <a:noFill/>
        </p:spPr>
        <p:txBody>
          <a:bodyPr wrap="square" rtlCol="0">
            <a:spAutoFit/>
          </a:bodyPr>
          <a:lstStyle/>
          <a:p>
            <a:r>
              <a:rPr lang="en-US" sz="2000" dirty="0" smtClean="0">
                <a:effectLst>
                  <a:outerShdw blurRad="38100" dist="38100" dir="2700000" algn="tl">
                    <a:srgbClr val="000000">
                      <a:alpha val="43137"/>
                    </a:srgbClr>
                  </a:outerShdw>
                </a:effectLst>
                <a:latin typeface="Baskerville Old Face" pitchFamily="18" charset="0"/>
              </a:rPr>
              <a:t>Those specific rights, which make up the first ten amendments to the Constitution, are known as the Bill of Rights.</a:t>
            </a:r>
            <a:endParaRPr lang="en-US" sz="2000" dirty="0">
              <a:effectLst>
                <a:outerShdw blurRad="38100" dist="38100" dir="2700000" algn="tl">
                  <a:srgbClr val="000000">
                    <a:alpha val="43137"/>
                  </a:srgbClr>
                </a:outerShdw>
              </a:effectLst>
              <a:latin typeface="Baskerville Old Face" pitchFamily="18" charset="0"/>
            </a:endParaRPr>
          </a:p>
        </p:txBody>
      </p:sp>
      <p:pic>
        <p:nvPicPr>
          <p:cNvPr id="6" name="Picture 5"/>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4784736" y="590411"/>
            <a:ext cx="3749664" cy="2686189"/>
          </a:xfrm>
          <a:prstGeom prst="rect">
            <a:avLst/>
          </a:prstGeom>
        </p:spPr>
      </p:pic>
      <p:sp>
        <p:nvSpPr>
          <p:cNvPr id="7" name="TextBox 6"/>
          <p:cNvSpPr txBox="1"/>
          <p:nvPr/>
        </p:nvSpPr>
        <p:spPr>
          <a:xfrm>
            <a:off x="398318" y="2462480"/>
            <a:ext cx="3200400" cy="1323439"/>
          </a:xfrm>
          <a:prstGeom prst="rect">
            <a:avLst/>
          </a:prstGeom>
          <a:noFill/>
        </p:spPr>
        <p:txBody>
          <a:bodyPr wrap="square" rtlCol="0">
            <a:spAutoFit/>
          </a:bodyPr>
          <a:lstStyle/>
          <a:p>
            <a:r>
              <a:rPr lang="en-US" sz="2000" dirty="0" smtClean="0">
                <a:effectLst>
                  <a:outerShdw blurRad="38100" dist="38100" dir="2700000" algn="tl">
                    <a:srgbClr val="000000">
                      <a:alpha val="43137"/>
                    </a:srgbClr>
                  </a:outerShdw>
                </a:effectLst>
                <a:latin typeface="Baskerville Old Face" pitchFamily="18" charset="0"/>
              </a:rPr>
              <a:t>The Bill of Rights was introduced in the first United States Congress in 1789 by James Madison.</a:t>
            </a:r>
            <a:endParaRPr lang="en-US" sz="2000" dirty="0">
              <a:effectLst>
                <a:outerShdw blurRad="38100" dist="38100" dir="2700000" algn="tl">
                  <a:srgbClr val="000000">
                    <a:alpha val="43137"/>
                  </a:srgbClr>
                </a:outerShdw>
              </a:effectLst>
              <a:latin typeface="Baskerville Old Face" pitchFamily="18" charset="0"/>
            </a:endParaRPr>
          </a:p>
        </p:txBody>
      </p:sp>
      <p:pic>
        <p:nvPicPr>
          <p:cNvPr id="8" name="Picture 7"/>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5486400" y="3124200"/>
            <a:ext cx="2905073" cy="3317506"/>
          </a:xfrm>
          <a:prstGeom prst="rect">
            <a:avLst/>
          </a:prstGeom>
        </p:spPr>
      </p:pic>
      <p:sp>
        <p:nvSpPr>
          <p:cNvPr id="9" name="TextBox 8"/>
          <p:cNvSpPr txBox="1"/>
          <p:nvPr/>
        </p:nvSpPr>
        <p:spPr>
          <a:xfrm>
            <a:off x="398318" y="4343400"/>
            <a:ext cx="3103418" cy="1323439"/>
          </a:xfrm>
          <a:prstGeom prst="rect">
            <a:avLst/>
          </a:prstGeom>
          <a:noFill/>
        </p:spPr>
        <p:txBody>
          <a:bodyPr wrap="square" rtlCol="0">
            <a:spAutoFit/>
          </a:bodyPr>
          <a:lstStyle/>
          <a:p>
            <a:r>
              <a:rPr lang="en-US" sz="2000" dirty="0" smtClean="0">
                <a:effectLst>
                  <a:outerShdw blurRad="38100" dist="38100" dir="2700000" algn="tl">
                    <a:srgbClr val="000000">
                      <a:alpha val="43137"/>
                    </a:srgbClr>
                  </a:outerShdw>
                </a:effectLst>
                <a:latin typeface="Baskerville Old Face" pitchFamily="18" charset="0"/>
              </a:rPr>
              <a:t>The Bill of Rights took effect on December 15, 1791, after being approved by three-fourths of the States.</a:t>
            </a:r>
            <a:endParaRPr lang="en-US" sz="2000" dirty="0">
              <a:effectLst>
                <a:outerShdw blurRad="38100" dist="38100" dir="2700000" algn="tl">
                  <a:srgbClr val="000000">
                    <a:alpha val="43137"/>
                  </a:srgbClr>
                </a:outerShdw>
              </a:effectLst>
              <a:latin typeface="Baskerville Old Face" pitchFamily="18" charset="0"/>
            </a:endParaRPr>
          </a:p>
        </p:txBody>
      </p:sp>
      <p:sp>
        <p:nvSpPr>
          <p:cNvPr id="10" name="TextBox 9"/>
          <p:cNvSpPr txBox="1"/>
          <p:nvPr/>
        </p:nvSpPr>
        <p:spPr>
          <a:xfrm>
            <a:off x="2362200" y="6441706"/>
            <a:ext cx="1828800" cy="307777"/>
          </a:xfrm>
          <a:prstGeom prst="rect">
            <a:avLst/>
          </a:prstGeom>
          <a:noFill/>
        </p:spPr>
        <p:txBody>
          <a:bodyPr wrap="square" rtlCol="0">
            <a:spAutoFit/>
          </a:bodyPr>
          <a:lstStyle/>
          <a:p>
            <a:r>
              <a:rPr lang="en-US" sz="1400" dirty="0" smtClean="0"/>
              <a:t>Kurt Van Deren</a:t>
            </a:r>
            <a:endParaRPr lang="en-US" sz="1400" dirty="0"/>
          </a:p>
        </p:txBody>
      </p:sp>
    </p:spTree>
    <p:extLst>
      <p:ext uri="{BB962C8B-B14F-4D97-AF65-F5344CB8AC3E}">
        <p14:creationId xmlns="" xmlns:p14="http://schemas.microsoft.com/office/powerpoint/2010/main" val="457276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100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30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100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30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1000"/>
                                  </p:stCondLst>
                                  <p:childTnLst>
                                    <p:set>
                                      <p:cBhvr>
                                        <p:cTn id="16" dur="1" fill="hold">
                                          <p:stCondLst>
                                            <p:cond delay="0"/>
                                          </p:stCondLst>
                                        </p:cTn>
                                        <p:tgtEl>
                                          <p:spTgt spid="7">
                                            <p:txEl>
                                              <p:pRg st="0" end="0"/>
                                            </p:txEl>
                                          </p:spTgt>
                                        </p:tgtEl>
                                        <p:attrNameLst>
                                          <p:attrName>style.visibility</p:attrName>
                                        </p:attrNameLst>
                                      </p:cBhvr>
                                      <p:to>
                                        <p:strVal val="visible"/>
                                      </p:to>
                                    </p:set>
                                    <p:animEffect transition="in" filter="fade">
                                      <p:cBhvr>
                                        <p:cTn id="17" dur="3000"/>
                                        <p:tgtEl>
                                          <p:spTgt spid="7">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100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30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1000"/>
                                  </p:stCondLst>
                                  <p:childTnLst>
                                    <p:set>
                                      <p:cBhvr>
                                        <p:cTn id="26" dur="1" fill="hold">
                                          <p:stCondLst>
                                            <p:cond delay="0"/>
                                          </p:stCondLst>
                                        </p:cTn>
                                        <p:tgtEl>
                                          <p:spTgt spid="9">
                                            <p:txEl>
                                              <p:pRg st="0" end="0"/>
                                            </p:txEl>
                                          </p:spTgt>
                                        </p:tgtEl>
                                        <p:attrNameLst>
                                          <p:attrName>style.visibility</p:attrName>
                                        </p:attrNameLst>
                                      </p:cBhvr>
                                      <p:to>
                                        <p:strVal val="visible"/>
                                      </p:to>
                                    </p:set>
                                    <p:animEffect transition="in" filter="fade">
                                      <p:cBhvr>
                                        <p:cTn id="27" dur="30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588818" y="381000"/>
            <a:ext cx="7924800" cy="1143000"/>
          </a:xfrm>
          <a:prstGeom prst="rect">
            <a:avLst/>
          </a:prstGeom>
        </p:spPr>
      </p:pic>
      <p:sp>
        <p:nvSpPr>
          <p:cNvPr id="3" name="TextBox 2"/>
          <p:cNvSpPr txBox="1"/>
          <p:nvPr/>
        </p:nvSpPr>
        <p:spPr>
          <a:xfrm>
            <a:off x="2057400" y="1600200"/>
            <a:ext cx="4800600" cy="400110"/>
          </a:xfrm>
          <a:prstGeom prst="rect">
            <a:avLst/>
          </a:prstGeom>
          <a:noFill/>
        </p:spPr>
        <p:txBody>
          <a:bodyPr wrap="square" rtlCol="0">
            <a:spAutoFit/>
          </a:bodyPr>
          <a:lstStyle/>
          <a:p>
            <a:pPr algn="ctr"/>
            <a:r>
              <a:rPr lang="en-US" sz="2000" dirty="0" smtClean="0">
                <a:effectLst>
                  <a:outerShdw blurRad="38100" dist="38100" dir="2700000" algn="tl">
                    <a:srgbClr val="000000">
                      <a:alpha val="43137"/>
                    </a:srgbClr>
                  </a:outerShdw>
                </a:effectLst>
                <a:latin typeface="Baskerville Old Face" pitchFamily="18" charset="0"/>
              </a:rPr>
              <a:t>What rights does the Bill of Rights protect?</a:t>
            </a:r>
            <a:endParaRPr lang="en-US" sz="2000" dirty="0">
              <a:effectLst>
                <a:outerShdw blurRad="38100" dist="38100" dir="2700000" algn="tl">
                  <a:srgbClr val="000000">
                    <a:alpha val="43137"/>
                  </a:srgbClr>
                </a:outerShdw>
              </a:effectLst>
              <a:latin typeface="Baskerville Old Face" pitchFamily="18" charset="0"/>
            </a:endParaRPr>
          </a:p>
        </p:txBody>
      </p:sp>
      <p:sp>
        <p:nvSpPr>
          <p:cNvPr id="4" name="TextBox 3"/>
          <p:cNvSpPr txBox="1"/>
          <p:nvPr/>
        </p:nvSpPr>
        <p:spPr>
          <a:xfrm>
            <a:off x="685799" y="2000310"/>
            <a:ext cx="3276599" cy="954107"/>
          </a:xfrm>
          <a:prstGeom prst="rect">
            <a:avLst/>
          </a:prstGeom>
          <a:noFill/>
        </p:spPr>
        <p:txBody>
          <a:bodyPr wrap="square" rtlCol="0">
            <a:spAutoFit/>
          </a:bodyPr>
          <a:lstStyle/>
          <a:p>
            <a:r>
              <a:rPr lang="en-US" sz="1400" dirty="0" smtClean="0">
                <a:effectLst>
                  <a:outerShdw blurRad="38100" dist="38100" dir="2700000" algn="tl">
                    <a:srgbClr val="000000">
                      <a:alpha val="43137"/>
                    </a:srgbClr>
                  </a:outerShdw>
                </a:effectLst>
                <a:latin typeface="Baskerville Old Face" pitchFamily="18" charset="0"/>
              </a:rPr>
              <a:t>(1) Congress will make no law establishing  or prohibiting a religion, or preventing free speech, freedom of the press, or free assembly.</a:t>
            </a:r>
            <a:endParaRPr lang="en-US" sz="1400" dirty="0">
              <a:effectLst>
                <a:outerShdw blurRad="38100" dist="38100" dir="2700000" algn="tl">
                  <a:srgbClr val="000000">
                    <a:alpha val="43137"/>
                  </a:srgbClr>
                </a:outerShdw>
              </a:effectLst>
              <a:latin typeface="Baskerville Old Face" pitchFamily="18" charset="0"/>
            </a:endParaRPr>
          </a:p>
        </p:txBody>
      </p:sp>
      <p:sp>
        <p:nvSpPr>
          <p:cNvPr id="5" name="TextBox 4"/>
          <p:cNvSpPr txBox="1"/>
          <p:nvPr/>
        </p:nvSpPr>
        <p:spPr>
          <a:xfrm>
            <a:off x="685800" y="2954417"/>
            <a:ext cx="3124200" cy="738664"/>
          </a:xfrm>
          <a:prstGeom prst="rect">
            <a:avLst/>
          </a:prstGeom>
          <a:noFill/>
        </p:spPr>
        <p:txBody>
          <a:bodyPr wrap="square" rtlCol="0">
            <a:spAutoFit/>
          </a:bodyPr>
          <a:lstStyle/>
          <a:p>
            <a:r>
              <a:rPr lang="en-US" sz="1400" dirty="0" smtClean="0">
                <a:effectLst>
                  <a:outerShdw blurRad="38100" dist="38100" dir="2700000" algn="tl">
                    <a:srgbClr val="000000">
                      <a:alpha val="43137"/>
                    </a:srgbClr>
                  </a:outerShdw>
                </a:effectLst>
                <a:latin typeface="Baskerville Old Face" pitchFamily="18" charset="0"/>
              </a:rPr>
              <a:t>(2) Recognizing the need for a well-armed militia, you have the right to keep and bear arms.</a:t>
            </a:r>
            <a:endParaRPr lang="en-US" sz="1400" dirty="0">
              <a:effectLst>
                <a:outerShdw blurRad="38100" dist="38100" dir="2700000" algn="tl">
                  <a:srgbClr val="000000">
                    <a:alpha val="43137"/>
                  </a:srgbClr>
                </a:outerShdw>
              </a:effectLst>
              <a:latin typeface="Baskerville Old Face" pitchFamily="18" charset="0"/>
            </a:endParaRPr>
          </a:p>
        </p:txBody>
      </p:sp>
      <p:sp>
        <p:nvSpPr>
          <p:cNvPr id="6" name="TextBox 5"/>
          <p:cNvSpPr txBox="1"/>
          <p:nvPr/>
        </p:nvSpPr>
        <p:spPr>
          <a:xfrm>
            <a:off x="685799" y="3715140"/>
            <a:ext cx="3124199" cy="738664"/>
          </a:xfrm>
          <a:prstGeom prst="rect">
            <a:avLst/>
          </a:prstGeom>
          <a:noFill/>
        </p:spPr>
        <p:txBody>
          <a:bodyPr wrap="square" rtlCol="0">
            <a:spAutoFit/>
          </a:bodyPr>
          <a:lstStyle/>
          <a:p>
            <a:r>
              <a:rPr lang="en-US" sz="1400" dirty="0" smtClean="0">
                <a:effectLst>
                  <a:outerShdw blurRad="38100" dist="38100" dir="2700000" algn="tl">
                    <a:srgbClr val="000000">
                      <a:alpha val="43137"/>
                    </a:srgbClr>
                  </a:outerShdw>
                </a:effectLst>
                <a:latin typeface="Baskerville Old Face" pitchFamily="18" charset="0"/>
              </a:rPr>
              <a:t>(3) You have the right to refuse to allow soldiers to stay in your home unless instructed to do so during war time. </a:t>
            </a:r>
            <a:endParaRPr lang="en-US" sz="1400" dirty="0">
              <a:effectLst>
                <a:outerShdw blurRad="38100" dist="38100" dir="2700000" algn="tl">
                  <a:srgbClr val="000000">
                    <a:alpha val="43137"/>
                  </a:srgbClr>
                </a:outerShdw>
              </a:effectLst>
              <a:latin typeface="Baskerville Old Face" pitchFamily="18" charset="0"/>
            </a:endParaRPr>
          </a:p>
        </p:txBody>
      </p:sp>
      <p:sp>
        <p:nvSpPr>
          <p:cNvPr id="7" name="TextBox 6"/>
          <p:cNvSpPr txBox="1"/>
          <p:nvPr/>
        </p:nvSpPr>
        <p:spPr>
          <a:xfrm>
            <a:off x="685799" y="4495800"/>
            <a:ext cx="3124197" cy="738664"/>
          </a:xfrm>
          <a:prstGeom prst="rect">
            <a:avLst/>
          </a:prstGeom>
          <a:noFill/>
        </p:spPr>
        <p:txBody>
          <a:bodyPr wrap="square" rtlCol="0">
            <a:spAutoFit/>
          </a:bodyPr>
          <a:lstStyle/>
          <a:p>
            <a:r>
              <a:rPr lang="en-US" sz="1400" dirty="0" smtClean="0">
                <a:effectLst>
                  <a:outerShdw blurRad="38100" dist="38100" dir="2700000" algn="tl">
                    <a:srgbClr val="000000">
                      <a:alpha val="43137"/>
                    </a:srgbClr>
                  </a:outerShdw>
                </a:effectLst>
                <a:latin typeface="Baskerville Old Face" pitchFamily="18" charset="0"/>
              </a:rPr>
              <a:t>(4) You have the right not to be searched unreasonably, and warrants must only be issued based on probable cause.</a:t>
            </a:r>
            <a:endParaRPr lang="en-US" sz="1400" dirty="0">
              <a:effectLst>
                <a:outerShdw blurRad="38100" dist="38100" dir="2700000" algn="tl">
                  <a:srgbClr val="000000">
                    <a:alpha val="43137"/>
                  </a:srgbClr>
                </a:outerShdw>
              </a:effectLst>
              <a:latin typeface="Baskerville Old Face" pitchFamily="18" charset="0"/>
            </a:endParaRPr>
          </a:p>
        </p:txBody>
      </p:sp>
      <p:sp>
        <p:nvSpPr>
          <p:cNvPr id="8" name="TextBox 7"/>
          <p:cNvSpPr txBox="1"/>
          <p:nvPr/>
        </p:nvSpPr>
        <p:spPr>
          <a:xfrm>
            <a:off x="685800" y="5419100"/>
            <a:ext cx="3124196" cy="1169551"/>
          </a:xfrm>
          <a:prstGeom prst="rect">
            <a:avLst/>
          </a:prstGeom>
          <a:noFill/>
        </p:spPr>
        <p:txBody>
          <a:bodyPr wrap="square" rtlCol="0">
            <a:spAutoFit/>
          </a:bodyPr>
          <a:lstStyle/>
          <a:p>
            <a:r>
              <a:rPr lang="en-US" sz="1400" dirty="0" smtClean="0">
                <a:effectLst>
                  <a:outerShdw blurRad="38100" dist="38100" dir="2700000" algn="tl">
                    <a:srgbClr val="000000">
                      <a:alpha val="43137"/>
                    </a:srgbClr>
                  </a:outerShdw>
                </a:effectLst>
                <a:latin typeface="Baskerville Old Face" pitchFamily="18" charset="0"/>
              </a:rPr>
              <a:t>(5) You can’t be tried for a serious crime without being charged by a Grand Jury, you can’t be tried twice for the same crime, and the government can’t take your property without due process of law.</a:t>
            </a:r>
            <a:endParaRPr lang="en-US" sz="1400" dirty="0">
              <a:effectLst>
                <a:outerShdw blurRad="38100" dist="38100" dir="2700000" algn="tl">
                  <a:srgbClr val="000000">
                    <a:alpha val="43137"/>
                  </a:srgbClr>
                </a:outerShdw>
              </a:effectLst>
              <a:latin typeface="Baskerville Old Face" pitchFamily="18" charset="0"/>
            </a:endParaRPr>
          </a:p>
        </p:txBody>
      </p:sp>
      <p:pic>
        <p:nvPicPr>
          <p:cNvPr id="1026" name="Picture 2" descr="C:\Program Files (x86)\Microsoft Office\MEDIA\CAGCAT10\j0300912.wmf"/>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793898" y="2022247"/>
            <a:ext cx="1417624" cy="1345554"/>
          </a:xfrm>
          <a:prstGeom prst="rect">
            <a:avLst/>
          </a:prstGeom>
          <a:noFill/>
          <a:extLst>
            <a:ext uri="{909E8E84-426E-40DD-AFC4-6F175D3DCCD1}">
              <a14:hiddenFill xmlns="" xmlns:a14="http://schemas.microsoft.com/office/drawing/2010/main">
                <a:solidFill>
                  <a:srgbClr val="FFFFFF"/>
                </a:solidFill>
              </a14:hiddenFill>
            </a:ext>
          </a:extLst>
        </p:spPr>
      </p:pic>
      <p:pic>
        <p:nvPicPr>
          <p:cNvPr id="1028" name="Picture 4" descr="C:\Users\Home\AppData\Local\Microsoft\Windows\Temporary Internet Files\Content.IE5\C3F9DQHA\MP900384849[1].jp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5895465" y="2160796"/>
            <a:ext cx="1219200" cy="1128631"/>
          </a:xfrm>
          <a:prstGeom prst="rect">
            <a:avLst/>
          </a:prstGeom>
          <a:noFill/>
          <a:extLst>
            <a:ext uri="{909E8E84-426E-40DD-AFC4-6F175D3DCCD1}">
              <a14:hiddenFill xmlns="" xmlns:a14="http://schemas.microsoft.com/office/drawing/2010/main">
                <a:solidFill>
                  <a:srgbClr val="FFFFFF"/>
                </a:solidFill>
              </a14:hiddenFill>
            </a:ext>
          </a:extLst>
        </p:spPr>
      </p:pic>
      <p:pic>
        <p:nvPicPr>
          <p:cNvPr id="1029" name="Picture 5" descr="C:\Users\Home\AppData\Local\Microsoft\Windows\Temporary Internet Files\Content.IE5\UYREQWKD\MC900276840[1].wmf"/>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5960297" y="2725112"/>
            <a:ext cx="756958" cy="1312715"/>
          </a:xfrm>
          <a:prstGeom prst="rect">
            <a:avLst/>
          </a:prstGeom>
          <a:noFill/>
          <a:extLst>
            <a:ext uri="{909E8E84-426E-40DD-AFC4-6F175D3DCCD1}">
              <a14:hiddenFill xmlns="" xmlns:a14="http://schemas.microsoft.com/office/drawing/2010/main">
                <a:solidFill>
                  <a:srgbClr val="FFFFFF"/>
                </a:solidFill>
              </a14:hiddenFill>
            </a:ext>
          </a:extLst>
        </p:spPr>
      </p:pic>
      <p:pic>
        <p:nvPicPr>
          <p:cNvPr id="1030" name="Picture 6" descr="C:\Users\Home\AppData\Local\Microsoft\Windows\Temporary Internet Files\Content.IE5\FHFXC1B4\MC900055525[1].wmf"/>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5038466" y="3215975"/>
            <a:ext cx="1331686" cy="1114330"/>
          </a:xfrm>
          <a:prstGeom prst="rect">
            <a:avLst/>
          </a:prstGeom>
          <a:noFill/>
          <a:extLst>
            <a:ext uri="{909E8E84-426E-40DD-AFC4-6F175D3DCCD1}">
              <a14:hiddenFill xmlns="" xmlns:a14="http://schemas.microsoft.com/office/drawing/2010/main">
                <a:solidFill>
                  <a:srgbClr val="FFFFFF"/>
                </a:solidFill>
              </a14:hiddenFill>
            </a:ext>
          </a:extLst>
        </p:spPr>
      </p:pic>
      <p:pic>
        <p:nvPicPr>
          <p:cNvPr id="1031" name="Picture 7" descr="C:\Users\Home\AppData\Local\Microsoft\Windows\Temporary Internet Files\Content.IE5\UYREQWKD\MC900056645[1].wmf"/>
          <p:cNvPicPr>
            <a:picLocks noChangeAspect="1" noChangeArrowheads="1"/>
          </p:cNvPicPr>
          <p:nvPr/>
        </p:nvPicPr>
        <p:blipFill>
          <a:blip r:embed="rId7" cstate="print">
            <a:extLst>
              <a:ext uri="{28A0092B-C50C-407E-A947-70E740481C1C}">
                <a14:useLocalDpi xmlns="" xmlns:a14="http://schemas.microsoft.com/office/drawing/2010/main" val="0"/>
              </a:ext>
            </a:extLst>
          </a:blip>
          <a:srcRect/>
          <a:stretch>
            <a:fillRect/>
          </a:stretch>
        </p:blipFill>
        <p:spPr bwMode="auto">
          <a:xfrm>
            <a:off x="7012599" y="1985935"/>
            <a:ext cx="1332720" cy="1424335"/>
          </a:xfrm>
          <a:prstGeom prst="rect">
            <a:avLst/>
          </a:prstGeom>
          <a:noFill/>
          <a:extLst>
            <a:ext uri="{909E8E84-426E-40DD-AFC4-6F175D3DCCD1}">
              <a14:hiddenFill xmlns="" xmlns:a14="http://schemas.microsoft.com/office/drawing/2010/main">
                <a:solidFill>
                  <a:srgbClr val="FFFFFF"/>
                </a:solidFill>
              </a14:hiddenFill>
            </a:ext>
          </a:extLst>
        </p:spPr>
      </p:pic>
      <p:pic>
        <p:nvPicPr>
          <p:cNvPr id="1032" name="Picture 8" descr="C:\Users\Home\AppData\Local\Microsoft\Windows\Temporary Internet Files\Content.IE5\UYREQWKD\MC900335989[1].wmf"/>
          <p:cNvPicPr>
            <a:picLocks noChangeAspect="1" noChangeArrowheads="1"/>
          </p:cNvPicPr>
          <p:nvPr/>
        </p:nvPicPr>
        <p:blipFill>
          <a:blip r:embed="rId8" cstate="print">
            <a:extLst>
              <a:ext uri="{28A0092B-C50C-407E-A947-70E740481C1C}">
                <a14:useLocalDpi xmlns="" xmlns:a14="http://schemas.microsoft.com/office/drawing/2010/main" val="0"/>
              </a:ext>
            </a:extLst>
          </a:blip>
          <a:srcRect/>
          <a:stretch>
            <a:fillRect/>
          </a:stretch>
        </p:blipFill>
        <p:spPr bwMode="auto">
          <a:xfrm>
            <a:off x="6370152" y="3133335"/>
            <a:ext cx="1499160" cy="1166642"/>
          </a:xfrm>
          <a:prstGeom prst="rect">
            <a:avLst/>
          </a:prstGeom>
          <a:noFill/>
          <a:extLst>
            <a:ext uri="{909E8E84-426E-40DD-AFC4-6F175D3DCCD1}">
              <a14:hiddenFill xmlns="" xmlns:a14="http://schemas.microsoft.com/office/drawing/2010/main">
                <a:solidFill>
                  <a:srgbClr val="FFFFFF"/>
                </a:solidFill>
              </a14:hiddenFill>
            </a:ext>
          </a:extLst>
        </p:spPr>
      </p:pic>
      <p:pic>
        <p:nvPicPr>
          <p:cNvPr id="1033" name="Picture 9" descr="C:\Users\Home\AppData\Local\Microsoft\Windows\Temporary Internet Files\Content.IE5\UYREQWKD\MC900149515[1].wmf"/>
          <p:cNvPicPr>
            <a:picLocks noChangeAspect="1" noChangeArrowheads="1"/>
          </p:cNvPicPr>
          <p:nvPr/>
        </p:nvPicPr>
        <p:blipFill>
          <a:blip r:embed="rId9" cstate="print">
            <a:extLst>
              <a:ext uri="{28A0092B-C50C-407E-A947-70E740481C1C}">
                <a14:useLocalDpi xmlns="" xmlns:a14="http://schemas.microsoft.com/office/drawing/2010/main" val="0"/>
              </a:ext>
            </a:extLst>
          </a:blip>
          <a:srcRect/>
          <a:stretch>
            <a:fillRect/>
          </a:stretch>
        </p:blipFill>
        <p:spPr bwMode="auto">
          <a:xfrm>
            <a:off x="7039493" y="3570571"/>
            <a:ext cx="996059" cy="2035963"/>
          </a:xfrm>
          <a:prstGeom prst="rect">
            <a:avLst/>
          </a:prstGeom>
          <a:noFill/>
          <a:extLst>
            <a:ext uri="{909E8E84-426E-40DD-AFC4-6F175D3DCCD1}">
              <a14:hiddenFill xmlns="" xmlns:a14="http://schemas.microsoft.com/office/drawing/2010/main">
                <a:solidFill>
                  <a:srgbClr val="FFFFFF"/>
                </a:solidFill>
              </a14:hiddenFill>
            </a:ext>
          </a:extLst>
        </p:spPr>
      </p:pic>
      <p:pic>
        <p:nvPicPr>
          <p:cNvPr id="9" name="Picture 8"/>
          <p:cNvPicPr>
            <a:picLocks noChangeAspect="1"/>
          </p:cNvPicPr>
          <p:nvPr/>
        </p:nvPicPr>
        <p:blipFill>
          <a:blip r:embed="rId10" cstate="print">
            <a:extLst>
              <a:ext uri="{28A0092B-C50C-407E-A947-70E740481C1C}">
                <a14:useLocalDpi xmlns="" xmlns:a14="http://schemas.microsoft.com/office/drawing/2010/main" val="0"/>
              </a:ext>
            </a:extLst>
          </a:blip>
          <a:stretch>
            <a:fillRect/>
          </a:stretch>
        </p:blipFill>
        <p:spPr>
          <a:xfrm>
            <a:off x="5323780" y="4453804"/>
            <a:ext cx="1476913" cy="1635821"/>
          </a:xfrm>
          <a:prstGeom prst="rect">
            <a:avLst/>
          </a:prstGeom>
        </p:spPr>
      </p:pic>
      <p:pic>
        <p:nvPicPr>
          <p:cNvPr id="1034" name="Picture 10" descr="C:\Users\Home\AppData\Local\Microsoft\Windows\Temporary Internet Files\Content.IE5\UYREQWKD\MC900056214[1].wmf"/>
          <p:cNvPicPr>
            <a:picLocks noChangeAspect="1" noChangeArrowheads="1"/>
          </p:cNvPicPr>
          <p:nvPr/>
        </p:nvPicPr>
        <p:blipFill>
          <a:blip r:embed="rId11" cstate="print">
            <a:extLst>
              <a:ext uri="{28A0092B-C50C-407E-A947-70E740481C1C}">
                <a14:useLocalDpi xmlns="" xmlns:a14="http://schemas.microsoft.com/office/drawing/2010/main" val="0"/>
              </a:ext>
            </a:extLst>
          </a:blip>
          <a:srcRect/>
          <a:stretch>
            <a:fillRect/>
          </a:stretch>
        </p:blipFill>
        <p:spPr bwMode="auto">
          <a:xfrm>
            <a:off x="6740627" y="4495800"/>
            <a:ext cx="1413662" cy="1821485"/>
          </a:xfrm>
          <a:prstGeom prst="rect">
            <a:avLst/>
          </a:prstGeom>
          <a:noFill/>
          <a:extLst>
            <a:ext uri="{909E8E84-426E-40DD-AFC4-6F175D3DCCD1}">
              <a14:hiddenFill xmlns="" xmlns:a14="http://schemas.microsoft.com/office/drawing/2010/main">
                <a:solidFill>
                  <a:srgbClr val="FFFFFF"/>
                </a:solidFill>
              </a14:hiddenFill>
            </a:ext>
          </a:extLst>
        </p:spPr>
      </p:pic>
      <p:sp>
        <p:nvSpPr>
          <p:cNvPr id="10" name="TextBox 9"/>
          <p:cNvSpPr txBox="1"/>
          <p:nvPr/>
        </p:nvSpPr>
        <p:spPr>
          <a:xfrm>
            <a:off x="4457700" y="6317285"/>
            <a:ext cx="1437765" cy="307777"/>
          </a:xfrm>
          <a:prstGeom prst="rect">
            <a:avLst/>
          </a:prstGeom>
          <a:noFill/>
        </p:spPr>
        <p:txBody>
          <a:bodyPr wrap="square" rtlCol="0">
            <a:spAutoFit/>
          </a:bodyPr>
          <a:lstStyle/>
          <a:p>
            <a:r>
              <a:rPr lang="en-US" sz="1400" dirty="0" smtClean="0"/>
              <a:t>Kurt Van Deren</a:t>
            </a:r>
            <a:endParaRPr lang="en-US" sz="1400" dirty="0"/>
          </a:p>
        </p:txBody>
      </p:sp>
    </p:spTree>
    <p:extLst>
      <p:ext uri="{BB962C8B-B14F-4D97-AF65-F5344CB8AC3E}">
        <p14:creationId xmlns="" xmlns:p14="http://schemas.microsoft.com/office/powerpoint/2010/main" val="40174951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10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3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3000"/>
                                  </p:stCondLst>
                                  <p:childTnLst>
                                    <p:set>
                                      <p:cBhvr>
                                        <p:cTn id="11" dur="1" fill="hold">
                                          <p:stCondLst>
                                            <p:cond delay="0"/>
                                          </p:stCondLst>
                                        </p:cTn>
                                        <p:tgtEl>
                                          <p:spTgt spid="4">
                                            <p:txEl>
                                              <p:pRg st="0" end="0"/>
                                            </p:txEl>
                                          </p:spTgt>
                                        </p:tgtEl>
                                        <p:attrNameLst>
                                          <p:attrName>style.visibility</p:attrName>
                                        </p:attrNameLst>
                                      </p:cBhvr>
                                      <p:to>
                                        <p:strVal val="visible"/>
                                      </p:to>
                                    </p:set>
                                    <p:anim calcmode="lin" valueType="num">
                                      <p:cBhvr additive="base">
                                        <p:cTn id="12" dur="3000" fill="hold"/>
                                        <p:tgtEl>
                                          <p:spTgt spid="4">
                                            <p:txEl>
                                              <p:pRg st="0" end="0"/>
                                            </p:txEl>
                                          </p:spTgt>
                                        </p:tgtEl>
                                        <p:attrNameLst>
                                          <p:attrName>ppt_x</p:attrName>
                                        </p:attrNameLst>
                                      </p:cBhvr>
                                      <p:tavLst>
                                        <p:tav tm="0">
                                          <p:val>
                                            <p:strVal val="0-#ppt_w/2"/>
                                          </p:val>
                                        </p:tav>
                                        <p:tav tm="100000">
                                          <p:val>
                                            <p:strVal val="#ppt_x"/>
                                          </p:val>
                                        </p:tav>
                                      </p:tavLst>
                                    </p:anim>
                                    <p:anim calcmode="lin" valueType="num">
                                      <p:cBhvr additive="base">
                                        <p:cTn id="13" dur="3000" fill="hold"/>
                                        <p:tgtEl>
                                          <p:spTgt spid="4">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1026"/>
                                        </p:tgtEl>
                                        <p:attrNameLst>
                                          <p:attrName>style.visibility</p:attrName>
                                        </p:attrNameLst>
                                      </p:cBhvr>
                                      <p:to>
                                        <p:strVal val="visible"/>
                                      </p:to>
                                    </p:set>
                                    <p:animEffect transition="in" filter="fade">
                                      <p:cBhvr>
                                        <p:cTn id="18" dur="1250"/>
                                        <p:tgtEl>
                                          <p:spTgt spid="1026"/>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250"/>
                                  </p:stCondLst>
                                  <p:childTnLst>
                                    <p:set>
                                      <p:cBhvr>
                                        <p:cTn id="22" dur="1" fill="hold">
                                          <p:stCondLst>
                                            <p:cond delay="0"/>
                                          </p:stCondLst>
                                        </p:cTn>
                                        <p:tgtEl>
                                          <p:spTgt spid="1028"/>
                                        </p:tgtEl>
                                        <p:attrNameLst>
                                          <p:attrName>style.visibility</p:attrName>
                                        </p:attrNameLst>
                                      </p:cBhvr>
                                      <p:to>
                                        <p:strVal val="visible"/>
                                      </p:to>
                                    </p:set>
                                    <p:animEffect transition="in" filter="fade">
                                      <p:cBhvr>
                                        <p:cTn id="23" dur="1250"/>
                                        <p:tgtEl>
                                          <p:spTgt spid="1028"/>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250"/>
                                  </p:stCondLst>
                                  <p:childTnLst>
                                    <p:set>
                                      <p:cBhvr>
                                        <p:cTn id="27" dur="1" fill="hold">
                                          <p:stCondLst>
                                            <p:cond delay="0"/>
                                          </p:stCondLst>
                                        </p:cTn>
                                        <p:tgtEl>
                                          <p:spTgt spid="1029"/>
                                        </p:tgtEl>
                                        <p:attrNameLst>
                                          <p:attrName>style.visibility</p:attrName>
                                        </p:attrNameLst>
                                      </p:cBhvr>
                                      <p:to>
                                        <p:strVal val="visible"/>
                                      </p:to>
                                    </p:set>
                                    <p:animEffect transition="in" filter="fade">
                                      <p:cBhvr>
                                        <p:cTn id="28" dur="1250"/>
                                        <p:tgtEl>
                                          <p:spTgt spid="1029"/>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250"/>
                                  </p:stCondLst>
                                  <p:childTnLst>
                                    <p:set>
                                      <p:cBhvr>
                                        <p:cTn id="32" dur="1" fill="hold">
                                          <p:stCondLst>
                                            <p:cond delay="0"/>
                                          </p:stCondLst>
                                        </p:cTn>
                                        <p:tgtEl>
                                          <p:spTgt spid="1030"/>
                                        </p:tgtEl>
                                        <p:attrNameLst>
                                          <p:attrName>style.visibility</p:attrName>
                                        </p:attrNameLst>
                                      </p:cBhvr>
                                      <p:to>
                                        <p:strVal val="visible"/>
                                      </p:to>
                                    </p:set>
                                    <p:animEffect transition="in" filter="fade">
                                      <p:cBhvr>
                                        <p:cTn id="33" dur="1250"/>
                                        <p:tgtEl>
                                          <p:spTgt spid="1030"/>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250"/>
                                  </p:stCondLst>
                                  <p:childTnLst>
                                    <p:set>
                                      <p:cBhvr>
                                        <p:cTn id="37" dur="1" fill="hold">
                                          <p:stCondLst>
                                            <p:cond delay="0"/>
                                          </p:stCondLst>
                                        </p:cTn>
                                        <p:tgtEl>
                                          <p:spTgt spid="1031"/>
                                        </p:tgtEl>
                                        <p:attrNameLst>
                                          <p:attrName>style.visibility</p:attrName>
                                        </p:attrNameLst>
                                      </p:cBhvr>
                                      <p:to>
                                        <p:strVal val="visible"/>
                                      </p:to>
                                    </p:set>
                                    <p:animEffect transition="in" filter="fade">
                                      <p:cBhvr>
                                        <p:cTn id="38" dur="1250"/>
                                        <p:tgtEl>
                                          <p:spTgt spid="1031"/>
                                        </p:tgtEl>
                                      </p:cBhvr>
                                    </p:animEffect>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nodeType="clickEffect">
                                  <p:stCondLst>
                                    <p:cond delay="3000"/>
                                  </p:stCondLst>
                                  <p:childTnLst>
                                    <p:set>
                                      <p:cBhvr>
                                        <p:cTn id="42" dur="1" fill="hold">
                                          <p:stCondLst>
                                            <p:cond delay="0"/>
                                          </p:stCondLst>
                                        </p:cTn>
                                        <p:tgtEl>
                                          <p:spTgt spid="5">
                                            <p:txEl>
                                              <p:pRg st="0" end="0"/>
                                            </p:txEl>
                                          </p:spTgt>
                                        </p:tgtEl>
                                        <p:attrNameLst>
                                          <p:attrName>style.visibility</p:attrName>
                                        </p:attrNameLst>
                                      </p:cBhvr>
                                      <p:to>
                                        <p:strVal val="visible"/>
                                      </p:to>
                                    </p:set>
                                    <p:anim calcmode="lin" valueType="num">
                                      <p:cBhvr additive="base">
                                        <p:cTn id="43" dur="30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44" dur="30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nodeType="clickEffect">
                                  <p:stCondLst>
                                    <p:cond delay="250"/>
                                  </p:stCondLst>
                                  <p:childTnLst>
                                    <p:set>
                                      <p:cBhvr>
                                        <p:cTn id="48" dur="1" fill="hold">
                                          <p:stCondLst>
                                            <p:cond delay="0"/>
                                          </p:stCondLst>
                                        </p:cTn>
                                        <p:tgtEl>
                                          <p:spTgt spid="1032"/>
                                        </p:tgtEl>
                                        <p:attrNameLst>
                                          <p:attrName>style.visibility</p:attrName>
                                        </p:attrNameLst>
                                      </p:cBhvr>
                                      <p:to>
                                        <p:strVal val="visible"/>
                                      </p:to>
                                    </p:set>
                                    <p:animEffect transition="in" filter="fade">
                                      <p:cBhvr>
                                        <p:cTn id="49" dur="1250"/>
                                        <p:tgtEl>
                                          <p:spTgt spid="1032"/>
                                        </p:tgtEl>
                                      </p:cBhvr>
                                    </p:animEffect>
                                  </p:childTnLst>
                                </p:cTn>
                              </p:par>
                            </p:childTnLst>
                          </p:cTn>
                        </p:par>
                      </p:childTnLst>
                    </p:cTn>
                  </p:par>
                  <p:par>
                    <p:cTn id="50" fill="hold">
                      <p:stCondLst>
                        <p:cond delay="indefinite"/>
                      </p:stCondLst>
                      <p:childTnLst>
                        <p:par>
                          <p:cTn id="51" fill="hold">
                            <p:stCondLst>
                              <p:cond delay="0"/>
                            </p:stCondLst>
                            <p:childTnLst>
                              <p:par>
                                <p:cTn id="52" presetID="2" presetClass="entr" presetSubtype="8" fill="hold" nodeType="clickEffect">
                                  <p:stCondLst>
                                    <p:cond delay="3000"/>
                                  </p:stCondLst>
                                  <p:childTnLst>
                                    <p:set>
                                      <p:cBhvr>
                                        <p:cTn id="53" dur="1" fill="hold">
                                          <p:stCondLst>
                                            <p:cond delay="0"/>
                                          </p:stCondLst>
                                        </p:cTn>
                                        <p:tgtEl>
                                          <p:spTgt spid="6">
                                            <p:txEl>
                                              <p:pRg st="0" end="0"/>
                                            </p:txEl>
                                          </p:spTgt>
                                        </p:tgtEl>
                                        <p:attrNameLst>
                                          <p:attrName>style.visibility</p:attrName>
                                        </p:attrNameLst>
                                      </p:cBhvr>
                                      <p:to>
                                        <p:strVal val="visible"/>
                                      </p:to>
                                    </p:set>
                                    <p:anim calcmode="lin" valueType="num">
                                      <p:cBhvr additive="base">
                                        <p:cTn id="54" dur="30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55" dur="30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nodeType="clickEffect">
                                  <p:stCondLst>
                                    <p:cond delay="250"/>
                                  </p:stCondLst>
                                  <p:childTnLst>
                                    <p:set>
                                      <p:cBhvr>
                                        <p:cTn id="59" dur="1" fill="hold">
                                          <p:stCondLst>
                                            <p:cond delay="0"/>
                                          </p:stCondLst>
                                        </p:cTn>
                                        <p:tgtEl>
                                          <p:spTgt spid="1033"/>
                                        </p:tgtEl>
                                        <p:attrNameLst>
                                          <p:attrName>style.visibility</p:attrName>
                                        </p:attrNameLst>
                                      </p:cBhvr>
                                      <p:to>
                                        <p:strVal val="visible"/>
                                      </p:to>
                                    </p:set>
                                    <p:animEffect transition="in" filter="fade">
                                      <p:cBhvr>
                                        <p:cTn id="60" dur="1250"/>
                                        <p:tgtEl>
                                          <p:spTgt spid="1033"/>
                                        </p:tgtEl>
                                      </p:cBhvr>
                                    </p:animEffect>
                                  </p:childTnLst>
                                </p:cTn>
                              </p:par>
                            </p:childTnLst>
                          </p:cTn>
                        </p:par>
                      </p:childTnLst>
                    </p:cTn>
                  </p:par>
                  <p:par>
                    <p:cTn id="61" fill="hold">
                      <p:stCondLst>
                        <p:cond delay="indefinite"/>
                      </p:stCondLst>
                      <p:childTnLst>
                        <p:par>
                          <p:cTn id="62" fill="hold">
                            <p:stCondLst>
                              <p:cond delay="0"/>
                            </p:stCondLst>
                            <p:childTnLst>
                              <p:par>
                                <p:cTn id="63" presetID="2" presetClass="entr" presetSubtype="8" fill="hold" nodeType="clickEffect">
                                  <p:stCondLst>
                                    <p:cond delay="3000"/>
                                  </p:stCondLst>
                                  <p:childTnLst>
                                    <p:set>
                                      <p:cBhvr>
                                        <p:cTn id="64" dur="1" fill="hold">
                                          <p:stCondLst>
                                            <p:cond delay="0"/>
                                          </p:stCondLst>
                                        </p:cTn>
                                        <p:tgtEl>
                                          <p:spTgt spid="7">
                                            <p:txEl>
                                              <p:pRg st="0" end="0"/>
                                            </p:txEl>
                                          </p:spTgt>
                                        </p:tgtEl>
                                        <p:attrNameLst>
                                          <p:attrName>style.visibility</p:attrName>
                                        </p:attrNameLst>
                                      </p:cBhvr>
                                      <p:to>
                                        <p:strVal val="visible"/>
                                      </p:to>
                                    </p:set>
                                    <p:anim calcmode="lin" valueType="num">
                                      <p:cBhvr additive="base">
                                        <p:cTn id="65" dur="3000" fill="hold"/>
                                        <p:tgtEl>
                                          <p:spTgt spid="7">
                                            <p:txEl>
                                              <p:pRg st="0" end="0"/>
                                            </p:txEl>
                                          </p:spTgt>
                                        </p:tgtEl>
                                        <p:attrNameLst>
                                          <p:attrName>ppt_x</p:attrName>
                                        </p:attrNameLst>
                                      </p:cBhvr>
                                      <p:tavLst>
                                        <p:tav tm="0">
                                          <p:val>
                                            <p:strVal val="0-#ppt_w/2"/>
                                          </p:val>
                                        </p:tav>
                                        <p:tav tm="100000">
                                          <p:val>
                                            <p:strVal val="#ppt_x"/>
                                          </p:val>
                                        </p:tav>
                                      </p:tavLst>
                                    </p:anim>
                                    <p:anim calcmode="lin" valueType="num">
                                      <p:cBhvr additive="base">
                                        <p:cTn id="66" dur="3000" fill="hold"/>
                                        <p:tgtEl>
                                          <p:spTgt spid="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nodeType="clickEffect">
                                  <p:stCondLst>
                                    <p:cond delay="250"/>
                                  </p:stCondLst>
                                  <p:childTnLst>
                                    <p:set>
                                      <p:cBhvr>
                                        <p:cTn id="70" dur="1" fill="hold">
                                          <p:stCondLst>
                                            <p:cond delay="0"/>
                                          </p:stCondLst>
                                        </p:cTn>
                                        <p:tgtEl>
                                          <p:spTgt spid="9"/>
                                        </p:tgtEl>
                                        <p:attrNameLst>
                                          <p:attrName>style.visibility</p:attrName>
                                        </p:attrNameLst>
                                      </p:cBhvr>
                                      <p:to>
                                        <p:strVal val="visible"/>
                                      </p:to>
                                    </p:set>
                                    <p:animEffect transition="in" filter="fade">
                                      <p:cBhvr>
                                        <p:cTn id="71" dur="1250"/>
                                        <p:tgtEl>
                                          <p:spTgt spid="9"/>
                                        </p:tgtEl>
                                      </p:cBhvr>
                                    </p:animEffect>
                                  </p:childTnLst>
                                </p:cTn>
                              </p:par>
                            </p:childTnLst>
                          </p:cTn>
                        </p:par>
                      </p:childTnLst>
                    </p:cTn>
                  </p:par>
                  <p:par>
                    <p:cTn id="72" fill="hold">
                      <p:stCondLst>
                        <p:cond delay="indefinite"/>
                      </p:stCondLst>
                      <p:childTnLst>
                        <p:par>
                          <p:cTn id="73" fill="hold">
                            <p:stCondLst>
                              <p:cond delay="0"/>
                            </p:stCondLst>
                            <p:childTnLst>
                              <p:par>
                                <p:cTn id="74" presetID="2" presetClass="entr" presetSubtype="8" fill="hold" grpId="0" nodeType="clickEffect">
                                  <p:stCondLst>
                                    <p:cond delay="3000"/>
                                  </p:stCondLst>
                                  <p:childTnLst>
                                    <p:set>
                                      <p:cBhvr>
                                        <p:cTn id="75" dur="1" fill="hold">
                                          <p:stCondLst>
                                            <p:cond delay="0"/>
                                          </p:stCondLst>
                                        </p:cTn>
                                        <p:tgtEl>
                                          <p:spTgt spid="8"/>
                                        </p:tgtEl>
                                        <p:attrNameLst>
                                          <p:attrName>style.visibility</p:attrName>
                                        </p:attrNameLst>
                                      </p:cBhvr>
                                      <p:to>
                                        <p:strVal val="visible"/>
                                      </p:to>
                                    </p:set>
                                    <p:anim calcmode="lin" valueType="num">
                                      <p:cBhvr additive="base">
                                        <p:cTn id="76" dur="3000" fill="hold"/>
                                        <p:tgtEl>
                                          <p:spTgt spid="8"/>
                                        </p:tgtEl>
                                        <p:attrNameLst>
                                          <p:attrName>ppt_x</p:attrName>
                                        </p:attrNameLst>
                                      </p:cBhvr>
                                      <p:tavLst>
                                        <p:tav tm="0">
                                          <p:val>
                                            <p:strVal val="0-#ppt_w/2"/>
                                          </p:val>
                                        </p:tav>
                                        <p:tav tm="100000">
                                          <p:val>
                                            <p:strVal val="#ppt_x"/>
                                          </p:val>
                                        </p:tav>
                                      </p:tavLst>
                                    </p:anim>
                                    <p:anim calcmode="lin" valueType="num">
                                      <p:cBhvr additive="base">
                                        <p:cTn id="77" dur="30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nodeType="clickEffect">
                                  <p:stCondLst>
                                    <p:cond delay="250"/>
                                  </p:stCondLst>
                                  <p:childTnLst>
                                    <p:set>
                                      <p:cBhvr>
                                        <p:cTn id="81" dur="1" fill="hold">
                                          <p:stCondLst>
                                            <p:cond delay="0"/>
                                          </p:stCondLst>
                                        </p:cTn>
                                        <p:tgtEl>
                                          <p:spTgt spid="1034"/>
                                        </p:tgtEl>
                                        <p:attrNameLst>
                                          <p:attrName>style.visibility</p:attrName>
                                        </p:attrNameLst>
                                      </p:cBhvr>
                                      <p:to>
                                        <p:strVal val="visible"/>
                                      </p:to>
                                    </p:set>
                                    <p:animEffect transition="in" filter="fade">
                                      <p:cBhvr>
                                        <p:cTn id="82" dur="1250"/>
                                        <p:tgtEl>
                                          <p:spTgt spid="10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588818" y="381000"/>
            <a:ext cx="7924800" cy="1143000"/>
          </a:xfrm>
          <a:prstGeom prst="rect">
            <a:avLst/>
          </a:prstGeom>
        </p:spPr>
      </p:pic>
      <p:sp>
        <p:nvSpPr>
          <p:cNvPr id="3" name="TextBox 2"/>
          <p:cNvSpPr txBox="1"/>
          <p:nvPr/>
        </p:nvSpPr>
        <p:spPr>
          <a:xfrm>
            <a:off x="2057400" y="1600200"/>
            <a:ext cx="4800600" cy="400110"/>
          </a:xfrm>
          <a:prstGeom prst="rect">
            <a:avLst/>
          </a:prstGeom>
          <a:noFill/>
        </p:spPr>
        <p:txBody>
          <a:bodyPr wrap="square" rtlCol="0">
            <a:spAutoFit/>
          </a:bodyPr>
          <a:lstStyle/>
          <a:p>
            <a:pPr algn="ctr"/>
            <a:r>
              <a:rPr lang="en-US" sz="2000" dirty="0" smtClean="0">
                <a:effectLst>
                  <a:outerShdw blurRad="38100" dist="38100" dir="2700000" algn="tl">
                    <a:srgbClr val="000000">
                      <a:alpha val="43137"/>
                    </a:srgbClr>
                  </a:outerShdw>
                </a:effectLst>
                <a:latin typeface="Baskerville Old Face" pitchFamily="18" charset="0"/>
              </a:rPr>
              <a:t>What rights does the Bill of Rights protect?</a:t>
            </a:r>
            <a:endParaRPr lang="en-US" sz="2000" dirty="0">
              <a:effectLst>
                <a:outerShdw blurRad="38100" dist="38100" dir="2700000" algn="tl">
                  <a:srgbClr val="000000">
                    <a:alpha val="43137"/>
                  </a:srgbClr>
                </a:outerShdw>
              </a:effectLst>
              <a:latin typeface="Baskerville Old Face" pitchFamily="18" charset="0"/>
            </a:endParaRPr>
          </a:p>
        </p:txBody>
      </p:sp>
      <p:sp>
        <p:nvSpPr>
          <p:cNvPr id="4" name="TextBox 3"/>
          <p:cNvSpPr txBox="1"/>
          <p:nvPr/>
        </p:nvSpPr>
        <p:spPr>
          <a:xfrm>
            <a:off x="685799" y="2000310"/>
            <a:ext cx="3276599" cy="954107"/>
          </a:xfrm>
          <a:prstGeom prst="rect">
            <a:avLst/>
          </a:prstGeom>
          <a:noFill/>
        </p:spPr>
        <p:txBody>
          <a:bodyPr wrap="square" rtlCol="0">
            <a:spAutoFit/>
          </a:bodyPr>
          <a:lstStyle/>
          <a:p>
            <a:r>
              <a:rPr lang="en-US" sz="1400" dirty="0" smtClean="0">
                <a:effectLst>
                  <a:outerShdw blurRad="38100" dist="38100" dir="2700000" algn="tl">
                    <a:srgbClr val="000000">
                      <a:alpha val="43137"/>
                    </a:srgbClr>
                  </a:outerShdw>
                </a:effectLst>
                <a:latin typeface="Baskerville Old Face" pitchFamily="18" charset="0"/>
              </a:rPr>
              <a:t>(6) In criminal cases, you have the right to a speedy trial in front of an impartial jury, to be told of the charges you face, and to be represented by an attorney.</a:t>
            </a:r>
            <a:endParaRPr lang="en-US" sz="1400" dirty="0">
              <a:effectLst>
                <a:outerShdw blurRad="38100" dist="38100" dir="2700000" algn="tl">
                  <a:srgbClr val="000000">
                    <a:alpha val="43137"/>
                  </a:srgbClr>
                </a:outerShdw>
              </a:effectLst>
              <a:latin typeface="Baskerville Old Face" pitchFamily="18" charset="0"/>
            </a:endParaRPr>
          </a:p>
        </p:txBody>
      </p:sp>
      <p:sp>
        <p:nvSpPr>
          <p:cNvPr id="5" name="TextBox 4"/>
          <p:cNvSpPr txBox="1"/>
          <p:nvPr/>
        </p:nvSpPr>
        <p:spPr>
          <a:xfrm>
            <a:off x="685799" y="3021426"/>
            <a:ext cx="3124200" cy="954107"/>
          </a:xfrm>
          <a:prstGeom prst="rect">
            <a:avLst/>
          </a:prstGeom>
          <a:noFill/>
        </p:spPr>
        <p:txBody>
          <a:bodyPr wrap="square" rtlCol="0">
            <a:spAutoFit/>
          </a:bodyPr>
          <a:lstStyle/>
          <a:p>
            <a:r>
              <a:rPr lang="en-US" sz="1400" dirty="0" smtClean="0">
                <a:effectLst>
                  <a:outerShdw blurRad="38100" dist="38100" dir="2700000" algn="tl">
                    <a:srgbClr val="000000">
                      <a:alpha val="43137"/>
                    </a:srgbClr>
                  </a:outerShdw>
                </a:effectLst>
                <a:latin typeface="Baskerville Old Face" pitchFamily="18" charset="0"/>
              </a:rPr>
              <a:t>(7) You have the right to a jury in certain civil cases (cases involving disagreements between two people, instead of cases involving crimes).</a:t>
            </a:r>
            <a:endParaRPr lang="en-US" sz="1400" dirty="0">
              <a:effectLst>
                <a:outerShdw blurRad="38100" dist="38100" dir="2700000" algn="tl">
                  <a:srgbClr val="000000">
                    <a:alpha val="43137"/>
                  </a:srgbClr>
                </a:outerShdw>
              </a:effectLst>
              <a:latin typeface="Baskerville Old Face" pitchFamily="18" charset="0"/>
            </a:endParaRPr>
          </a:p>
        </p:txBody>
      </p:sp>
      <p:sp>
        <p:nvSpPr>
          <p:cNvPr id="6" name="TextBox 5"/>
          <p:cNvSpPr txBox="1"/>
          <p:nvPr/>
        </p:nvSpPr>
        <p:spPr>
          <a:xfrm>
            <a:off x="658291" y="4006363"/>
            <a:ext cx="3124199" cy="738664"/>
          </a:xfrm>
          <a:prstGeom prst="rect">
            <a:avLst/>
          </a:prstGeom>
          <a:noFill/>
        </p:spPr>
        <p:txBody>
          <a:bodyPr wrap="square" rtlCol="0">
            <a:spAutoFit/>
          </a:bodyPr>
          <a:lstStyle/>
          <a:p>
            <a:r>
              <a:rPr lang="en-US" sz="1400" dirty="0" smtClean="0">
                <a:effectLst>
                  <a:outerShdw blurRad="38100" dist="38100" dir="2700000" algn="tl">
                    <a:srgbClr val="000000">
                      <a:alpha val="43137"/>
                    </a:srgbClr>
                  </a:outerShdw>
                </a:effectLst>
                <a:latin typeface="Baskerville Old Face" pitchFamily="18" charset="0"/>
              </a:rPr>
              <a:t>(8) You can’t be required to pay too much bail or be subject to cruel and unusual punishment for a crime. </a:t>
            </a:r>
            <a:endParaRPr lang="en-US" sz="1400" dirty="0">
              <a:effectLst>
                <a:outerShdw blurRad="38100" dist="38100" dir="2700000" algn="tl">
                  <a:srgbClr val="000000">
                    <a:alpha val="43137"/>
                  </a:srgbClr>
                </a:outerShdw>
              </a:effectLst>
              <a:latin typeface="Baskerville Old Face" pitchFamily="18" charset="0"/>
            </a:endParaRPr>
          </a:p>
        </p:txBody>
      </p:sp>
      <p:sp>
        <p:nvSpPr>
          <p:cNvPr id="7" name="TextBox 6"/>
          <p:cNvSpPr txBox="1"/>
          <p:nvPr/>
        </p:nvSpPr>
        <p:spPr>
          <a:xfrm>
            <a:off x="656053" y="4883322"/>
            <a:ext cx="3124197" cy="523220"/>
          </a:xfrm>
          <a:prstGeom prst="rect">
            <a:avLst/>
          </a:prstGeom>
          <a:noFill/>
        </p:spPr>
        <p:txBody>
          <a:bodyPr wrap="square" rtlCol="0">
            <a:spAutoFit/>
          </a:bodyPr>
          <a:lstStyle/>
          <a:p>
            <a:r>
              <a:rPr lang="en-US" sz="1400" dirty="0" smtClean="0">
                <a:effectLst>
                  <a:outerShdw blurRad="38100" dist="38100" dir="2700000" algn="tl">
                    <a:srgbClr val="000000">
                      <a:alpha val="43137"/>
                    </a:srgbClr>
                  </a:outerShdw>
                </a:effectLst>
                <a:latin typeface="Baskerville Old Face" pitchFamily="18" charset="0"/>
              </a:rPr>
              <a:t>(9) You have other rights, besides those listed in the Constitution.</a:t>
            </a:r>
            <a:endParaRPr lang="en-US" sz="1400" dirty="0">
              <a:effectLst>
                <a:outerShdw blurRad="38100" dist="38100" dir="2700000" algn="tl">
                  <a:srgbClr val="000000">
                    <a:alpha val="43137"/>
                  </a:srgbClr>
                </a:outerShdw>
              </a:effectLst>
              <a:latin typeface="Baskerville Old Face" pitchFamily="18" charset="0"/>
            </a:endParaRPr>
          </a:p>
        </p:txBody>
      </p:sp>
      <p:sp>
        <p:nvSpPr>
          <p:cNvPr id="8" name="TextBox 7"/>
          <p:cNvSpPr txBox="1"/>
          <p:nvPr/>
        </p:nvSpPr>
        <p:spPr>
          <a:xfrm>
            <a:off x="667875" y="5565109"/>
            <a:ext cx="3124196" cy="738664"/>
          </a:xfrm>
          <a:prstGeom prst="rect">
            <a:avLst/>
          </a:prstGeom>
          <a:noFill/>
        </p:spPr>
        <p:txBody>
          <a:bodyPr wrap="square" rtlCol="0">
            <a:spAutoFit/>
          </a:bodyPr>
          <a:lstStyle/>
          <a:p>
            <a:r>
              <a:rPr lang="en-US" sz="1400" dirty="0" smtClean="0">
                <a:effectLst>
                  <a:outerShdw blurRad="38100" dist="38100" dir="2700000" algn="tl">
                    <a:srgbClr val="000000">
                      <a:alpha val="43137"/>
                    </a:srgbClr>
                  </a:outerShdw>
                </a:effectLst>
                <a:latin typeface="Baskerville Old Face" pitchFamily="18" charset="0"/>
              </a:rPr>
              <a:t>(10) The powers not given to the federal government by the Constitution are left to the States and to individuals.</a:t>
            </a:r>
            <a:endParaRPr lang="en-US" sz="1400" dirty="0">
              <a:effectLst>
                <a:outerShdw blurRad="38100" dist="38100" dir="2700000" algn="tl">
                  <a:srgbClr val="000000">
                    <a:alpha val="43137"/>
                  </a:srgbClr>
                </a:outerShdw>
              </a:effectLst>
              <a:latin typeface="Baskerville Old Face" pitchFamily="18" charset="0"/>
            </a:endParaRPr>
          </a:p>
        </p:txBody>
      </p:sp>
      <p:sp>
        <p:nvSpPr>
          <p:cNvPr id="18" name="TextBox 17"/>
          <p:cNvSpPr txBox="1"/>
          <p:nvPr/>
        </p:nvSpPr>
        <p:spPr>
          <a:xfrm>
            <a:off x="4457700" y="6317285"/>
            <a:ext cx="1437765" cy="307777"/>
          </a:xfrm>
          <a:prstGeom prst="rect">
            <a:avLst/>
          </a:prstGeom>
          <a:noFill/>
        </p:spPr>
        <p:txBody>
          <a:bodyPr wrap="square" rtlCol="0">
            <a:spAutoFit/>
          </a:bodyPr>
          <a:lstStyle/>
          <a:p>
            <a:r>
              <a:rPr lang="en-US" sz="1400" dirty="0" smtClean="0"/>
              <a:t>Kurt Van Deren</a:t>
            </a:r>
            <a:endParaRPr lang="en-US" sz="1400" dirty="0"/>
          </a:p>
        </p:txBody>
      </p:sp>
      <p:pic>
        <p:nvPicPr>
          <p:cNvPr id="2050" name="Picture 2" descr="C:\Users\Home\AppData\Local\Microsoft\Windows\Temporary Internet Files\Content.IE5\C3F9DQHA\MP900202202[1].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5029200" y="2262181"/>
            <a:ext cx="1100481" cy="1659017"/>
          </a:xfrm>
          <a:prstGeom prst="rect">
            <a:avLst/>
          </a:prstGeom>
          <a:noFill/>
          <a:extLst>
            <a:ext uri="{909E8E84-426E-40DD-AFC4-6F175D3DCCD1}">
              <a14:hiddenFill xmlns="" xmlns:a14="http://schemas.microsoft.com/office/drawing/2010/main">
                <a:solidFill>
                  <a:srgbClr val="FFFFFF"/>
                </a:solidFill>
              </a14:hiddenFill>
            </a:ext>
          </a:extLst>
        </p:spPr>
      </p:pic>
      <p:pic>
        <p:nvPicPr>
          <p:cNvPr id="2051" name="Picture 3" descr="C:\Users\Home\AppData\Local\Microsoft\Windows\Temporary Internet Files\Content.IE5\C3F9DQHA\MC900023498[1].wmf"/>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6261217" y="2472881"/>
            <a:ext cx="2201243" cy="1196470"/>
          </a:xfrm>
          <a:prstGeom prst="rect">
            <a:avLst/>
          </a:prstGeom>
          <a:noFill/>
          <a:extLst>
            <a:ext uri="{909E8E84-426E-40DD-AFC4-6F175D3DCCD1}">
              <a14:hiddenFill xmlns="" xmlns:a14="http://schemas.microsoft.com/office/drawing/2010/main">
                <a:solidFill>
                  <a:srgbClr val="FFFFFF"/>
                </a:solidFill>
              </a14:hiddenFill>
            </a:ext>
          </a:extLst>
        </p:spPr>
      </p:pic>
      <p:pic>
        <p:nvPicPr>
          <p:cNvPr id="19" name="Picture 18"/>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4457700" y="3113240"/>
            <a:ext cx="1848522" cy="2153020"/>
          </a:xfrm>
          <a:prstGeom prst="rect">
            <a:avLst/>
          </a:prstGeom>
        </p:spPr>
      </p:pic>
      <p:pic>
        <p:nvPicPr>
          <p:cNvPr id="20" name="Picture 19"/>
          <p:cNvPicPr>
            <a:picLocks noChangeAspect="1"/>
          </p:cNvPicPr>
          <p:nvPr/>
        </p:nvPicPr>
        <p:blipFill>
          <a:blip r:embed="rId6" cstate="print">
            <a:extLst>
              <a:ext uri="{28A0092B-C50C-407E-A947-70E740481C1C}">
                <a14:useLocalDpi xmlns="" xmlns:a14="http://schemas.microsoft.com/office/drawing/2010/main" val="0"/>
              </a:ext>
            </a:extLst>
          </a:blip>
          <a:stretch>
            <a:fillRect/>
          </a:stretch>
        </p:blipFill>
        <p:spPr>
          <a:xfrm>
            <a:off x="6129681" y="3554330"/>
            <a:ext cx="2569818" cy="1711930"/>
          </a:xfrm>
          <a:prstGeom prst="rect">
            <a:avLst/>
          </a:prstGeom>
        </p:spPr>
      </p:pic>
      <p:pic>
        <p:nvPicPr>
          <p:cNvPr id="2052" name="Picture 4" descr="C:\Users\Home\AppData\Local\Microsoft\Windows\Temporary Internet Files\Content.IE5\C3F9DQHA\MC900027408[1].wmf"/>
          <p:cNvPicPr>
            <a:picLocks noChangeAspect="1" noChangeArrowheads="1"/>
          </p:cNvPicPr>
          <p:nvPr/>
        </p:nvPicPr>
        <p:blipFill>
          <a:blip r:embed="rId7" cstate="print">
            <a:extLst>
              <a:ext uri="{28A0092B-C50C-407E-A947-70E740481C1C}">
                <a14:useLocalDpi xmlns="" xmlns:a14="http://schemas.microsoft.com/office/drawing/2010/main" val="0"/>
              </a:ext>
            </a:extLst>
          </a:blip>
          <a:srcRect/>
          <a:stretch>
            <a:fillRect/>
          </a:stretch>
        </p:blipFill>
        <p:spPr bwMode="auto">
          <a:xfrm>
            <a:off x="5464192" y="4475296"/>
            <a:ext cx="1712671" cy="1551737"/>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221502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10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3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3000"/>
                                  </p:stCondLst>
                                  <p:childTnLst>
                                    <p:set>
                                      <p:cBhvr>
                                        <p:cTn id="11" dur="1" fill="hold">
                                          <p:stCondLst>
                                            <p:cond delay="0"/>
                                          </p:stCondLst>
                                        </p:cTn>
                                        <p:tgtEl>
                                          <p:spTgt spid="4">
                                            <p:txEl>
                                              <p:pRg st="0" end="0"/>
                                            </p:txEl>
                                          </p:spTgt>
                                        </p:tgtEl>
                                        <p:attrNameLst>
                                          <p:attrName>style.visibility</p:attrName>
                                        </p:attrNameLst>
                                      </p:cBhvr>
                                      <p:to>
                                        <p:strVal val="visible"/>
                                      </p:to>
                                    </p:set>
                                    <p:anim calcmode="lin" valueType="num">
                                      <p:cBhvr additive="base">
                                        <p:cTn id="12" dur="3000" fill="hold"/>
                                        <p:tgtEl>
                                          <p:spTgt spid="4">
                                            <p:txEl>
                                              <p:pRg st="0" end="0"/>
                                            </p:txEl>
                                          </p:spTgt>
                                        </p:tgtEl>
                                        <p:attrNameLst>
                                          <p:attrName>ppt_x</p:attrName>
                                        </p:attrNameLst>
                                      </p:cBhvr>
                                      <p:tavLst>
                                        <p:tav tm="0">
                                          <p:val>
                                            <p:strVal val="0-#ppt_w/2"/>
                                          </p:val>
                                        </p:tav>
                                        <p:tav tm="100000">
                                          <p:val>
                                            <p:strVal val="#ppt_x"/>
                                          </p:val>
                                        </p:tav>
                                      </p:tavLst>
                                    </p:anim>
                                    <p:anim calcmode="lin" valueType="num">
                                      <p:cBhvr additive="base">
                                        <p:cTn id="13" dur="3000" fill="hold"/>
                                        <p:tgtEl>
                                          <p:spTgt spid="4">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250"/>
                                  </p:stCondLst>
                                  <p:childTnLst>
                                    <p:set>
                                      <p:cBhvr>
                                        <p:cTn id="17" dur="1" fill="hold">
                                          <p:stCondLst>
                                            <p:cond delay="0"/>
                                          </p:stCondLst>
                                        </p:cTn>
                                        <p:tgtEl>
                                          <p:spTgt spid="2050"/>
                                        </p:tgtEl>
                                        <p:attrNameLst>
                                          <p:attrName>style.visibility</p:attrName>
                                        </p:attrNameLst>
                                      </p:cBhvr>
                                      <p:to>
                                        <p:strVal val="visible"/>
                                      </p:to>
                                    </p:set>
                                    <p:animEffect transition="in" filter="fade">
                                      <p:cBhvr>
                                        <p:cTn id="18" dur="1250"/>
                                        <p:tgtEl>
                                          <p:spTgt spid="2050"/>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nodeType="clickEffect">
                                  <p:stCondLst>
                                    <p:cond delay="3000"/>
                                  </p:stCondLst>
                                  <p:childTnLst>
                                    <p:set>
                                      <p:cBhvr>
                                        <p:cTn id="22" dur="1" fill="hold">
                                          <p:stCondLst>
                                            <p:cond delay="0"/>
                                          </p:stCondLst>
                                        </p:cTn>
                                        <p:tgtEl>
                                          <p:spTgt spid="5">
                                            <p:txEl>
                                              <p:pRg st="0" end="0"/>
                                            </p:txEl>
                                          </p:spTgt>
                                        </p:tgtEl>
                                        <p:attrNameLst>
                                          <p:attrName>style.visibility</p:attrName>
                                        </p:attrNameLst>
                                      </p:cBhvr>
                                      <p:to>
                                        <p:strVal val="visible"/>
                                      </p:to>
                                    </p:set>
                                    <p:anim calcmode="lin" valueType="num">
                                      <p:cBhvr additive="base">
                                        <p:cTn id="23" dur="30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24" dur="30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250"/>
                                  </p:stCondLst>
                                  <p:childTnLst>
                                    <p:set>
                                      <p:cBhvr>
                                        <p:cTn id="28" dur="1" fill="hold">
                                          <p:stCondLst>
                                            <p:cond delay="0"/>
                                          </p:stCondLst>
                                        </p:cTn>
                                        <p:tgtEl>
                                          <p:spTgt spid="2051"/>
                                        </p:tgtEl>
                                        <p:attrNameLst>
                                          <p:attrName>style.visibility</p:attrName>
                                        </p:attrNameLst>
                                      </p:cBhvr>
                                      <p:to>
                                        <p:strVal val="visible"/>
                                      </p:to>
                                    </p:set>
                                    <p:animEffect transition="in" filter="fade">
                                      <p:cBhvr>
                                        <p:cTn id="29" dur="1250"/>
                                        <p:tgtEl>
                                          <p:spTgt spid="2051"/>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8" fill="hold" nodeType="clickEffect">
                                  <p:stCondLst>
                                    <p:cond delay="3000"/>
                                  </p:stCondLst>
                                  <p:childTnLst>
                                    <p:set>
                                      <p:cBhvr>
                                        <p:cTn id="33" dur="1" fill="hold">
                                          <p:stCondLst>
                                            <p:cond delay="0"/>
                                          </p:stCondLst>
                                        </p:cTn>
                                        <p:tgtEl>
                                          <p:spTgt spid="6">
                                            <p:txEl>
                                              <p:pRg st="0" end="0"/>
                                            </p:txEl>
                                          </p:spTgt>
                                        </p:tgtEl>
                                        <p:attrNameLst>
                                          <p:attrName>style.visibility</p:attrName>
                                        </p:attrNameLst>
                                      </p:cBhvr>
                                      <p:to>
                                        <p:strVal val="visible"/>
                                      </p:to>
                                    </p:set>
                                    <p:anim calcmode="lin" valueType="num">
                                      <p:cBhvr additive="base">
                                        <p:cTn id="34" dur="30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35" dur="30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250"/>
                                  </p:stCondLst>
                                  <p:childTnLst>
                                    <p:set>
                                      <p:cBhvr>
                                        <p:cTn id="39" dur="1" fill="hold">
                                          <p:stCondLst>
                                            <p:cond delay="0"/>
                                          </p:stCondLst>
                                        </p:cTn>
                                        <p:tgtEl>
                                          <p:spTgt spid="19"/>
                                        </p:tgtEl>
                                        <p:attrNameLst>
                                          <p:attrName>style.visibility</p:attrName>
                                        </p:attrNameLst>
                                      </p:cBhvr>
                                      <p:to>
                                        <p:strVal val="visible"/>
                                      </p:to>
                                    </p:set>
                                    <p:animEffect transition="in" filter="fade">
                                      <p:cBhvr>
                                        <p:cTn id="40" dur="1250"/>
                                        <p:tgtEl>
                                          <p:spTgt spid="19"/>
                                        </p:tgtEl>
                                      </p:cBhvr>
                                    </p:animEffect>
                                  </p:childTnLst>
                                </p:cTn>
                              </p:par>
                            </p:childTnLst>
                          </p:cTn>
                        </p:par>
                      </p:childTnLst>
                    </p:cTn>
                  </p:par>
                  <p:par>
                    <p:cTn id="41" fill="hold">
                      <p:stCondLst>
                        <p:cond delay="indefinite"/>
                      </p:stCondLst>
                      <p:childTnLst>
                        <p:par>
                          <p:cTn id="42" fill="hold">
                            <p:stCondLst>
                              <p:cond delay="0"/>
                            </p:stCondLst>
                            <p:childTnLst>
                              <p:par>
                                <p:cTn id="43" presetID="2" presetClass="entr" presetSubtype="8" fill="hold" nodeType="clickEffect">
                                  <p:stCondLst>
                                    <p:cond delay="3000"/>
                                  </p:stCondLst>
                                  <p:childTnLst>
                                    <p:set>
                                      <p:cBhvr>
                                        <p:cTn id="44" dur="1" fill="hold">
                                          <p:stCondLst>
                                            <p:cond delay="0"/>
                                          </p:stCondLst>
                                        </p:cTn>
                                        <p:tgtEl>
                                          <p:spTgt spid="7">
                                            <p:txEl>
                                              <p:pRg st="0" end="0"/>
                                            </p:txEl>
                                          </p:spTgt>
                                        </p:tgtEl>
                                        <p:attrNameLst>
                                          <p:attrName>style.visibility</p:attrName>
                                        </p:attrNameLst>
                                      </p:cBhvr>
                                      <p:to>
                                        <p:strVal val="visible"/>
                                      </p:to>
                                    </p:set>
                                    <p:anim calcmode="lin" valueType="num">
                                      <p:cBhvr additive="base">
                                        <p:cTn id="45" dur="3000" fill="hold"/>
                                        <p:tgtEl>
                                          <p:spTgt spid="7">
                                            <p:txEl>
                                              <p:pRg st="0" end="0"/>
                                            </p:txEl>
                                          </p:spTgt>
                                        </p:tgtEl>
                                        <p:attrNameLst>
                                          <p:attrName>ppt_x</p:attrName>
                                        </p:attrNameLst>
                                      </p:cBhvr>
                                      <p:tavLst>
                                        <p:tav tm="0">
                                          <p:val>
                                            <p:strVal val="0-#ppt_w/2"/>
                                          </p:val>
                                        </p:tav>
                                        <p:tav tm="100000">
                                          <p:val>
                                            <p:strVal val="#ppt_x"/>
                                          </p:val>
                                        </p:tav>
                                      </p:tavLst>
                                    </p:anim>
                                    <p:anim calcmode="lin" valueType="num">
                                      <p:cBhvr additive="base">
                                        <p:cTn id="46" dur="3000" fill="hold"/>
                                        <p:tgtEl>
                                          <p:spTgt spid="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250"/>
                                  </p:stCondLst>
                                  <p:childTnLst>
                                    <p:set>
                                      <p:cBhvr>
                                        <p:cTn id="50" dur="1" fill="hold">
                                          <p:stCondLst>
                                            <p:cond delay="0"/>
                                          </p:stCondLst>
                                        </p:cTn>
                                        <p:tgtEl>
                                          <p:spTgt spid="20"/>
                                        </p:tgtEl>
                                        <p:attrNameLst>
                                          <p:attrName>style.visibility</p:attrName>
                                        </p:attrNameLst>
                                      </p:cBhvr>
                                      <p:to>
                                        <p:strVal val="visible"/>
                                      </p:to>
                                    </p:set>
                                    <p:animEffect transition="in" filter="fade">
                                      <p:cBhvr>
                                        <p:cTn id="51" dur="1250"/>
                                        <p:tgtEl>
                                          <p:spTgt spid="20"/>
                                        </p:tgtEl>
                                      </p:cBhvr>
                                    </p:animEffect>
                                  </p:childTnLst>
                                </p:cTn>
                              </p:par>
                            </p:childTnLst>
                          </p:cTn>
                        </p:par>
                      </p:childTnLst>
                    </p:cTn>
                  </p:par>
                  <p:par>
                    <p:cTn id="52" fill="hold">
                      <p:stCondLst>
                        <p:cond delay="indefinite"/>
                      </p:stCondLst>
                      <p:childTnLst>
                        <p:par>
                          <p:cTn id="53" fill="hold">
                            <p:stCondLst>
                              <p:cond delay="0"/>
                            </p:stCondLst>
                            <p:childTnLst>
                              <p:par>
                                <p:cTn id="54" presetID="2" presetClass="entr" presetSubtype="8" fill="hold" grpId="0" nodeType="clickEffect">
                                  <p:stCondLst>
                                    <p:cond delay="3000"/>
                                  </p:stCondLst>
                                  <p:childTnLst>
                                    <p:set>
                                      <p:cBhvr>
                                        <p:cTn id="55" dur="1" fill="hold">
                                          <p:stCondLst>
                                            <p:cond delay="0"/>
                                          </p:stCondLst>
                                        </p:cTn>
                                        <p:tgtEl>
                                          <p:spTgt spid="8"/>
                                        </p:tgtEl>
                                        <p:attrNameLst>
                                          <p:attrName>style.visibility</p:attrName>
                                        </p:attrNameLst>
                                      </p:cBhvr>
                                      <p:to>
                                        <p:strVal val="visible"/>
                                      </p:to>
                                    </p:set>
                                    <p:anim calcmode="lin" valueType="num">
                                      <p:cBhvr additive="base">
                                        <p:cTn id="56" dur="3000" fill="hold"/>
                                        <p:tgtEl>
                                          <p:spTgt spid="8"/>
                                        </p:tgtEl>
                                        <p:attrNameLst>
                                          <p:attrName>ppt_x</p:attrName>
                                        </p:attrNameLst>
                                      </p:cBhvr>
                                      <p:tavLst>
                                        <p:tav tm="0">
                                          <p:val>
                                            <p:strVal val="0-#ppt_w/2"/>
                                          </p:val>
                                        </p:tav>
                                        <p:tav tm="100000">
                                          <p:val>
                                            <p:strVal val="#ppt_x"/>
                                          </p:val>
                                        </p:tav>
                                      </p:tavLst>
                                    </p:anim>
                                    <p:anim calcmode="lin" valueType="num">
                                      <p:cBhvr additive="base">
                                        <p:cTn id="57" dur="30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250"/>
                                  </p:stCondLst>
                                  <p:childTnLst>
                                    <p:set>
                                      <p:cBhvr>
                                        <p:cTn id="61" dur="1" fill="hold">
                                          <p:stCondLst>
                                            <p:cond delay="0"/>
                                          </p:stCondLst>
                                        </p:cTn>
                                        <p:tgtEl>
                                          <p:spTgt spid="2052"/>
                                        </p:tgtEl>
                                        <p:attrNameLst>
                                          <p:attrName>style.visibility</p:attrName>
                                        </p:attrNameLst>
                                      </p:cBhvr>
                                      <p:to>
                                        <p:strVal val="visible"/>
                                      </p:to>
                                    </p:set>
                                    <p:animEffect transition="in" filter="fade">
                                      <p:cBhvr>
                                        <p:cTn id="62" dur="1250"/>
                                        <p:tgtEl>
                                          <p:spTgt spid="20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685800"/>
            <a:ext cx="8534400" cy="3662541"/>
          </a:xfrm>
          <a:prstGeom prst="rect">
            <a:avLst/>
          </a:prstGeom>
          <a:noFill/>
        </p:spPr>
        <p:txBody>
          <a:bodyPr wrap="square" rtlCol="0">
            <a:spAutoFit/>
          </a:bodyPr>
          <a:lstStyle/>
          <a:p>
            <a:r>
              <a:rPr lang="en-US" sz="4000" dirty="0" smtClean="0">
                <a:solidFill>
                  <a:schemeClr val="tx1">
                    <a:lumMod val="95000"/>
                    <a:lumOff val="5000"/>
                  </a:schemeClr>
                </a:solidFill>
                <a:effectLst>
                  <a:glow rad="63500">
                    <a:schemeClr val="accent1">
                      <a:satMod val="175000"/>
                      <a:alpha val="40000"/>
                    </a:schemeClr>
                  </a:glow>
                  <a:outerShdw blurRad="38100" dist="38100" dir="2700000" algn="tl">
                    <a:srgbClr val="C0C0C0"/>
                  </a:outerShdw>
                </a:effectLst>
              </a:rPr>
              <a:t>Now that you’ve learned about First Amendment rights, lets look at how a journalist puts together an article, leading to an informed public.</a:t>
            </a:r>
            <a:endParaRPr lang="en-US" sz="4000" dirty="0" smtClean="0"/>
          </a:p>
          <a:p>
            <a:endParaRPr lang="en-US" dirty="0" smtClean="0"/>
          </a:p>
          <a:p>
            <a:endParaRPr lang="en-US" dirty="0" smtClean="0"/>
          </a:p>
          <a:p>
            <a:endParaRPr lang="en-US" dirty="0" smtClean="0"/>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4" name="Picture 4" descr="preview_newspaper1"/>
          <p:cNvPicPr>
            <a:picLocks noGrp="1" noChangeAspect="1" noChangeArrowheads="1"/>
          </p:cNvPicPr>
          <p:nvPr>
            <p:ph sz="half" idx="2"/>
          </p:nvPr>
        </p:nvPicPr>
        <p:blipFill>
          <a:blip r:embed="rId3" cstate="print">
            <a:clrChange>
              <a:clrFrom>
                <a:srgbClr val="595959"/>
              </a:clrFrom>
              <a:clrTo>
                <a:srgbClr val="595959">
                  <a:alpha val="0"/>
                </a:srgbClr>
              </a:clrTo>
            </a:clrChange>
            <a:lum bright="24000" contrast="-18000"/>
          </a:blip>
          <a:srcRect l="4671" t="24396" r="17355" b="32359"/>
          <a:stretch>
            <a:fillRect/>
          </a:stretch>
        </p:blipFill>
        <p:spPr>
          <a:xfrm>
            <a:off x="-76200" y="0"/>
            <a:ext cx="9372600" cy="7467600"/>
          </a:xfrm>
          <a:solidFill>
            <a:schemeClr val="bg2">
              <a:alpha val="39000"/>
            </a:schemeClr>
          </a:solidFill>
          <a:ln/>
        </p:spPr>
      </p:pic>
      <p:sp>
        <p:nvSpPr>
          <p:cNvPr id="10242" name="Rectangle 2"/>
          <p:cNvSpPr>
            <a:spLocks noGrp="1" noChangeArrowheads="1"/>
          </p:cNvSpPr>
          <p:nvPr>
            <p:ph type="title"/>
          </p:nvPr>
        </p:nvSpPr>
        <p:spPr>
          <a:xfrm>
            <a:off x="457200" y="76200"/>
            <a:ext cx="8229600" cy="1143000"/>
          </a:xfrm>
          <a:effectLst>
            <a:outerShdw dist="35921" dir="2700000" algn="ctr" rotWithShape="0">
              <a:schemeClr val="bg1"/>
            </a:outerShdw>
          </a:effectLst>
        </p:spPr>
        <p:txBody>
          <a:bodyPr/>
          <a:lstStyle/>
          <a:p>
            <a:r>
              <a:rPr lang="en-US" sz="4000" dirty="0">
                <a:solidFill>
                  <a:schemeClr val="tx1">
                    <a:lumMod val="95000"/>
                    <a:lumOff val="5000"/>
                  </a:schemeClr>
                </a:solidFill>
                <a:effectLst>
                  <a:glow rad="63500">
                    <a:schemeClr val="accent1">
                      <a:satMod val="175000"/>
                      <a:alpha val="40000"/>
                    </a:schemeClr>
                  </a:glow>
                  <a:outerShdw blurRad="38100" dist="38100" dir="2700000" algn="tl">
                    <a:srgbClr val="C0C0C0"/>
                  </a:outerShdw>
                </a:effectLst>
              </a:rPr>
              <a:t>For accurate, unbiased reporting…</a:t>
            </a:r>
          </a:p>
        </p:txBody>
      </p:sp>
      <p:sp>
        <p:nvSpPr>
          <p:cNvPr id="10243" name="Rectangle 3"/>
          <p:cNvSpPr>
            <a:spLocks noGrp="1" noChangeArrowheads="1"/>
          </p:cNvSpPr>
          <p:nvPr>
            <p:ph type="body" sz="half" idx="1"/>
          </p:nvPr>
        </p:nvSpPr>
        <p:spPr>
          <a:xfrm>
            <a:off x="609600" y="1219200"/>
            <a:ext cx="8382000" cy="5867400"/>
          </a:xfrm>
          <a:ln/>
          <a:effectLst>
            <a:outerShdw dist="35921" dir="2700000" algn="ctr" rotWithShape="0">
              <a:schemeClr val="bg1"/>
            </a:outerShdw>
          </a:effectLst>
        </p:spPr>
        <p:txBody>
          <a:bodyPr/>
          <a:lstStyle/>
          <a:p>
            <a:pPr>
              <a:lnSpc>
                <a:spcPct val="90000"/>
              </a:lnSpc>
            </a:pPr>
            <a:r>
              <a:rPr lang="en-US" sz="3600" dirty="0">
                <a:solidFill>
                  <a:schemeClr val="tx1">
                    <a:lumMod val="95000"/>
                    <a:lumOff val="5000"/>
                  </a:schemeClr>
                </a:solidFill>
                <a:effectLst>
                  <a:glow rad="63500">
                    <a:schemeClr val="accent1">
                      <a:satMod val="175000"/>
                      <a:alpha val="40000"/>
                    </a:schemeClr>
                  </a:glow>
                  <a:outerShdw blurRad="38100" dist="38100" dir="2700000" algn="tl">
                    <a:srgbClr val="C0C0C0"/>
                  </a:outerShdw>
                </a:effectLst>
              </a:rPr>
              <a:t>Leave your opinion out of the story. Include only cited facts and details and quotes from sources.</a:t>
            </a:r>
          </a:p>
          <a:p>
            <a:pPr>
              <a:lnSpc>
                <a:spcPct val="90000"/>
              </a:lnSpc>
            </a:pPr>
            <a:r>
              <a:rPr lang="en-US" sz="3600" dirty="0">
                <a:solidFill>
                  <a:schemeClr val="tx1">
                    <a:lumMod val="95000"/>
                    <a:lumOff val="5000"/>
                  </a:schemeClr>
                </a:solidFill>
                <a:effectLst>
                  <a:glow rad="63500">
                    <a:schemeClr val="accent1">
                      <a:satMod val="175000"/>
                      <a:alpha val="40000"/>
                    </a:schemeClr>
                  </a:glow>
                  <a:outerShdw blurRad="38100" dist="38100" dir="2700000" algn="tl">
                    <a:srgbClr val="C0C0C0"/>
                  </a:outerShdw>
                </a:effectLst>
              </a:rPr>
              <a:t>Sources must be identified in the article and quotes must be word for word.</a:t>
            </a:r>
          </a:p>
          <a:p>
            <a:pPr>
              <a:lnSpc>
                <a:spcPct val="90000"/>
              </a:lnSpc>
            </a:pPr>
            <a:r>
              <a:rPr lang="en-US" sz="3600" dirty="0">
                <a:solidFill>
                  <a:schemeClr val="tx1">
                    <a:lumMod val="95000"/>
                    <a:lumOff val="5000"/>
                  </a:schemeClr>
                </a:solidFill>
                <a:effectLst>
                  <a:glow rad="63500">
                    <a:schemeClr val="accent1">
                      <a:satMod val="175000"/>
                      <a:alpha val="40000"/>
                    </a:schemeClr>
                  </a:glow>
                  <a:outerShdw blurRad="38100" dist="38100" dir="2700000" algn="tl">
                    <a:srgbClr val="C0C0C0"/>
                  </a:outerShdw>
                </a:effectLst>
              </a:rPr>
              <a:t>Don’t rely on one source. Talk to multiple people to get all sides of the story.</a:t>
            </a:r>
          </a:p>
          <a:p>
            <a:pPr>
              <a:lnSpc>
                <a:spcPct val="90000"/>
              </a:lnSpc>
            </a:pPr>
            <a:r>
              <a:rPr lang="en-US" sz="3600" dirty="0">
                <a:solidFill>
                  <a:schemeClr val="tx1">
                    <a:lumMod val="95000"/>
                    <a:lumOff val="5000"/>
                  </a:schemeClr>
                </a:solidFill>
                <a:effectLst>
                  <a:glow rad="63500">
                    <a:schemeClr val="accent1">
                      <a:satMod val="175000"/>
                      <a:alpha val="40000"/>
                    </a:schemeClr>
                  </a:glow>
                  <a:outerShdw blurRad="38100" dist="38100" dir="2700000" algn="tl">
                    <a:srgbClr val="C0C0C0"/>
                  </a:outerShdw>
                </a:effectLst>
              </a:rPr>
              <a:t>Double check your facts. If you aren’t sure, call your source back.</a:t>
            </a:r>
          </a:p>
          <a:p>
            <a:pPr>
              <a:lnSpc>
                <a:spcPct val="90000"/>
              </a:lnSpc>
            </a:pPr>
            <a:endParaRPr lang="en-US" sz="3600" dirty="0">
              <a:solidFill>
                <a:schemeClr val="bg2"/>
              </a:solidFill>
              <a:effectLst>
                <a:outerShdw blurRad="38100" dist="38100" dir="2700000" algn="tl">
                  <a:srgbClr val="C0C0C0"/>
                </a:outerShdw>
              </a:effectLst>
            </a:endParaRPr>
          </a:p>
        </p:txBody>
      </p:sp>
      <p:sp>
        <p:nvSpPr>
          <p:cNvPr id="5" name="TextBox 4"/>
          <p:cNvSpPr txBox="1"/>
          <p:nvPr/>
        </p:nvSpPr>
        <p:spPr>
          <a:xfrm>
            <a:off x="6096000" y="6248400"/>
            <a:ext cx="2667000" cy="369332"/>
          </a:xfrm>
          <a:prstGeom prst="rect">
            <a:avLst/>
          </a:prstGeom>
          <a:noFill/>
        </p:spPr>
        <p:txBody>
          <a:bodyPr wrap="square" rtlCol="0">
            <a:spAutoFit/>
          </a:bodyPr>
          <a:lstStyle/>
          <a:p>
            <a:r>
              <a:rPr lang="en-US" dirty="0" err="1" smtClean="0"/>
              <a:t>Omie</a:t>
            </a:r>
            <a:r>
              <a:rPr lang="en-US" dirty="0" smtClean="0"/>
              <a:t> </a:t>
            </a:r>
            <a:r>
              <a:rPr lang="en-US" dirty="0" err="1" smtClean="0"/>
              <a:t>Drawhorn</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3" name="Picture 7" descr="preview_newspaper1"/>
          <p:cNvPicPr>
            <a:picLocks noGrp="1" noChangeAspect="1" noChangeArrowheads="1"/>
          </p:cNvPicPr>
          <p:nvPr>
            <p:ph sz="half" idx="2"/>
          </p:nvPr>
        </p:nvPicPr>
        <p:blipFill>
          <a:blip r:embed="rId3" cstate="print">
            <a:clrChange>
              <a:clrFrom>
                <a:srgbClr val="595959"/>
              </a:clrFrom>
              <a:clrTo>
                <a:srgbClr val="595959">
                  <a:alpha val="0"/>
                </a:srgbClr>
              </a:clrTo>
            </a:clrChange>
            <a:lum bright="24000" contrast="-18000"/>
          </a:blip>
          <a:srcRect l="4671" t="20993" r="11676" b="28970"/>
          <a:stretch>
            <a:fillRect/>
          </a:stretch>
        </p:blipFill>
        <p:spPr>
          <a:xfrm>
            <a:off x="0" y="-153988"/>
            <a:ext cx="9344025" cy="7165976"/>
          </a:xfrm>
          <a:solidFill>
            <a:schemeClr val="bg2">
              <a:alpha val="39000"/>
            </a:schemeClr>
          </a:solidFill>
          <a:ln/>
        </p:spPr>
      </p:pic>
      <p:sp>
        <p:nvSpPr>
          <p:cNvPr id="9218" name="Rectangle 2"/>
          <p:cNvSpPr>
            <a:spLocks noGrp="1" noChangeArrowheads="1"/>
          </p:cNvSpPr>
          <p:nvPr>
            <p:ph type="title"/>
          </p:nvPr>
        </p:nvSpPr>
        <p:spPr>
          <a:xfrm>
            <a:off x="533400" y="-76200"/>
            <a:ext cx="8229600" cy="1143000"/>
          </a:xfrm>
        </p:spPr>
        <p:txBody>
          <a:bodyPr/>
          <a:lstStyle/>
          <a:p>
            <a:r>
              <a:rPr lang="en-US" sz="6600" dirty="0">
                <a:solidFill>
                  <a:schemeClr val="tx1">
                    <a:lumMod val="95000"/>
                    <a:lumOff val="5000"/>
                  </a:schemeClr>
                </a:solidFill>
                <a:effectLst>
                  <a:glow rad="63500">
                    <a:schemeClr val="accent1">
                      <a:satMod val="175000"/>
                      <a:alpha val="40000"/>
                    </a:schemeClr>
                  </a:glow>
                  <a:outerShdw blurRad="38100" dist="38100" dir="2700000" algn="tl">
                    <a:srgbClr val="C0C0C0"/>
                  </a:outerShdw>
                </a:effectLst>
              </a:rPr>
              <a:t>The Five W’s, one H</a:t>
            </a:r>
          </a:p>
        </p:txBody>
      </p:sp>
      <p:sp>
        <p:nvSpPr>
          <p:cNvPr id="9219" name="Rectangle 3"/>
          <p:cNvSpPr>
            <a:spLocks noGrp="1" noChangeArrowheads="1"/>
          </p:cNvSpPr>
          <p:nvPr>
            <p:ph type="body" sz="half" idx="1"/>
          </p:nvPr>
        </p:nvSpPr>
        <p:spPr>
          <a:xfrm>
            <a:off x="381000" y="990600"/>
            <a:ext cx="2819400" cy="5867400"/>
          </a:xfrm>
          <a:effectLst>
            <a:outerShdw dist="35921" dir="2700000" algn="ctr" rotWithShape="0">
              <a:schemeClr val="bg1"/>
            </a:outerShdw>
          </a:effectLst>
        </p:spPr>
        <p:txBody>
          <a:bodyPr/>
          <a:lstStyle/>
          <a:p>
            <a:pPr>
              <a:buFontTx/>
              <a:buNone/>
            </a:pPr>
            <a:r>
              <a:rPr lang="en-US" sz="5400" dirty="0">
                <a:solidFill>
                  <a:schemeClr val="tx1">
                    <a:lumMod val="95000"/>
                    <a:lumOff val="5000"/>
                  </a:schemeClr>
                </a:solidFill>
                <a:effectLst>
                  <a:glow rad="63500">
                    <a:schemeClr val="accent1">
                      <a:satMod val="175000"/>
                      <a:alpha val="40000"/>
                    </a:schemeClr>
                  </a:glow>
                </a:effectLst>
              </a:rPr>
              <a:t>Who?</a:t>
            </a:r>
          </a:p>
          <a:p>
            <a:pPr>
              <a:buFontTx/>
              <a:buNone/>
            </a:pPr>
            <a:r>
              <a:rPr lang="en-US" sz="5400" dirty="0">
                <a:solidFill>
                  <a:schemeClr val="tx1">
                    <a:lumMod val="95000"/>
                    <a:lumOff val="5000"/>
                  </a:schemeClr>
                </a:solidFill>
                <a:effectLst>
                  <a:glow rad="63500">
                    <a:schemeClr val="accent1">
                      <a:satMod val="175000"/>
                      <a:alpha val="40000"/>
                    </a:schemeClr>
                  </a:glow>
                </a:effectLst>
              </a:rPr>
              <a:t>What? </a:t>
            </a:r>
          </a:p>
          <a:p>
            <a:pPr>
              <a:buFontTx/>
              <a:buNone/>
            </a:pPr>
            <a:r>
              <a:rPr lang="en-US" sz="5400" dirty="0">
                <a:solidFill>
                  <a:schemeClr val="tx1">
                    <a:lumMod val="95000"/>
                    <a:lumOff val="5000"/>
                  </a:schemeClr>
                </a:solidFill>
                <a:effectLst>
                  <a:glow rad="63500">
                    <a:schemeClr val="accent1">
                      <a:satMod val="175000"/>
                      <a:alpha val="40000"/>
                    </a:schemeClr>
                  </a:glow>
                </a:effectLst>
              </a:rPr>
              <a:t>Where?</a:t>
            </a:r>
          </a:p>
          <a:p>
            <a:pPr>
              <a:buFontTx/>
              <a:buNone/>
            </a:pPr>
            <a:r>
              <a:rPr lang="en-US" sz="5400" dirty="0">
                <a:solidFill>
                  <a:schemeClr val="tx1">
                    <a:lumMod val="95000"/>
                    <a:lumOff val="5000"/>
                  </a:schemeClr>
                </a:solidFill>
                <a:effectLst>
                  <a:glow rad="63500">
                    <a:schemeClr val="accent1">
                      <a:satMod val="175000"/>
                      <a:alpha val="40000"/>
                    </a:schemeClr>
                  </a:glow>
                </a:effectLst>
              </a:rPr>
              <a:t>When?</a:t>
            </a:r>
          </a:p>
          <a:p>
            <a:pPr>
              <a:buFontTx/>
              <a:buNone/>
            </a:pPr>
            <a:r>
              <a:rPr lang="en-US" sz="5400" dirty="0">
                <a:solidFill>
                  <a:schemeClr val="tx1">
                    <a:lumMod val="95000"/>
                    <a:lumOff val="5000"/>
                  </a:schemeClr>
                </a:solidFill>
                <a:effectLst>
                  <a:glow rad="63500">
                    <a:schemeClr val="accent1">
                      <a:satMod val="175000"/>
                      <a:alpha val="40000"/>
                    </a:schemeClr>
                  </a:glow>
                </a:effectLst>
              </a:rPr>
              <a:t>Why?</a:t>
            </a:r>
          </a:p>
          <a:p>
            <a:pPr>
              <a:buFontTx/>
              <a:buNone/>
            </a:pPr>
            <a:r>
              <a:rPr lang="en-US" sz="5400" dirty="0">
                <a:solidFill>
                  <a:schemeClr val="tx1">
                    <a:lumMod val="95000"/>
                    <a:lumOff val="5000"/>
                  </a:schemeClr>
                </a:solidFill>
                <a:effectLst>
                  <a:glow rad="63500">
                    <a:schemeClr val="accent1">
                      <a:satMod val="175000"/>
                      <a:alpha val="40000"/>
                    </a:schemeClr>
                  </a:glow>
                </a:effectLst>
              </a:rPr>
              <a:t>How?</a:t>
            </a:r>
          </a:p>
        </p:txBody>
      </p:sp>
      <p:pic>
        <p:nvPicPr>
          <p:cNvPr id="9224" name="Picture 8" descr="07%20reporters%20notebook%20web%20ready"/>
          <p:cNvPicPr>
            <a:picLocks noChangeAspect="1" noChangeArrowheads="1"/>
          </p:cNvPicPr>
          <p:nvPr/>
        </p:nvPicPr>
        <p:blipFill>
          <a:blip r:embed="rId4" cstate="print"/>
          <a:srcRect/>
          <a:stretch>
            <a:fillRect/>
          </a:stretch>
        </p:blipFill>
        <p:spPr bwMode="auto">
          <a:xfrm>
            <a:off x="5181600" y="1600200"/>
            <a:ext cx="3644900" cy="4010025"/>
          </a:xfrm>
          <a:prstGeom prst="rect">
            <a:avLst/>
          </a:prstGeom>
          <a:noFill/>
        </p:spPr>
      </p:pic>
      <p:sp>
        <p:nvSpPr>
          <p:cNvPr id="6" name="TextBox 5"/>
          <p:cNvSpPr txBox="1"/>
          <p:nvPr/>
        </p:nvSpPr>
        <p:spPr>
          <a:xfrm>
            <a:off x="6477000" y="6096000"/>
            <a:ext cx="2286000" cy="369332"/>
          </a:xfrm>
          <a:prstGeom prst="rect">
            <a:avLst/>
          </a:prstGeom>
          <a:noFill/>
        </p:spPr>
        <p:txBody>
          <a:bodyPr wrap="square" rtlCol="0">
            <a:spAutoFit/>
          </a:bodyPr>
          <a:lstStyle/>
          <a:p>
            <a:r>
              <a:rPr lang="en-US" dirty="0" err="1" smtClean="0"/>
              <a:t>Omie</a:t>
            </a:r>
            <a:r>
              <a:rPr lang="en-US" dirty="0" smtClean="0"/>
              <a:t> </a:t>
            </a:r>
            <a:r>
              <a:rPr lang="en-US" dirty="0" err="1" smtClean="0"/>
              <a:t>Drawhorn</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363</TotalTime>
  <Words>1236</Words>
  <Application>Microsoft Office PowerPoint</Application>
  <PresentationFormat>On-screen Show (4:3)</PresentationFormat>
  <Paragraphs>104</Paragraphs>
  <Slides>16</Slides>
  <Notes>6</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Slide 1</vt:lpstr>
      <vt:lpstr>Slide 2</vt:lpstr>
      <vt:lpstr>Slide 3</vt:lpstr>
      <vt:lpstr>Slide 4</vt:lpstr>
      <vt:lpstr>Slide 5</vt:lpstr>
      <vt:lpstr>Slide 6</vt:lpstr>
      <vt:lpstr>Slide 7</vt:lpstr>
      <vt:lpstr>For accurate, unbiased reporting…</vt:lpstr>
      <vt:lpstr>The Five W’s, one H</vt:lpstr>
      <vt:lpstr>The inverted pyramid</vt:lpstr>
      <vt:lpstr>Slide 11</vt:lpstr>
      <vt:lpstr>Slide 12</vt:lpstr>
      <vt:lpstr>Congress shall make no law respecting an establishment of religion, or prohibiting the free exercise thereof; or abridging the freedom of speech, or of the press; or the right of the people peaceably to assemble, and to petition the Government for a redress of grievances.</vt:lpstr>
      <vt:lpstr>Hazelwood v. Kuhlmeier</vt:lpstr>
      <vt:lpstr>The Press Serves as a Government Watchdog</vt:lpstr>
      <vt:lpstr>Hazelwood v. Kuhlmeier</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Home</dc:creator>
  <cp:lastModifiedBy>%USERNAME%</cp:lastModifiedBy>
  <cp:revision>46</cp:revision>
  <dcterms:created xsi:type="dcterms:W3CDTF">2010-08-09T00:16:39Z</dcterms:created>
  <dcterms:modified xsi:type="dcterms:W3CDTF">2010-08-17T04:28:03Z</dcterms:modified>
</cp:coreProperties>
</file>